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4" r:id="rId5"/>
    <p:sldId id="265" r:id="rId6"/>
    <p:sldId id="260" r:id="rId7"/>
    <p:sldId id="266" r:id="rId8"/>
    <p:sldId id="267" r:id="rId9"/>
    <p:sldId id="268" r:id="rId10"/>
    <p:sldId id="262" r:id="rId11"/>
    <p:sldId id="270" r:id="rId12"/>
    <p:sldId id="271" r:id="rId13"/>
    <p:sldId id="272" r:id="rId14"/>
    <p:sldId id="273" r:id="rId15"/>
    <p:sldId id="274" r:id="rId16"/>
    <p:sldId id="275" r:id="rId17"/>
    <p:sldId id="269" r:id="rId18"/>
    <p:sldId id="259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9" autoAdjust="0"/>
    <p:restoredTop sz="94660"/>
  </p:normalViewPr>
  <p:slideViewPr>
    <p:cSldViewPr snapToGrid="0">
      <p:cViewPr>
        <p:scale>
          <a:sx n="72" d="100"/>
          <a:sy n="72" d="100"/>
        </p:scale>
        <p:origin x="76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807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1555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716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696002" y="1767801"/>
            <a:ext cx="10769601" cy="1495743"/>
          </a:xfrm>
        </p:spPr>
        <p:txBody>
          <a:bodyPr anchor="b"/>
          <a:lstStyle>
            <a:lvl1pPr>
              <a:lnSpc>
                <a:spcPts val="5333"/>
              </a:lnSpc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3290517"/>
            <a:ext cx="10765367" cy="119460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706967" y="4476047"/>
            <a:ext cx="10769600" cy="1550640"/>
          </a:xfrm>
        </p:spPr>
        <p:txBody>
          <a:bodyPr/>
          <a:lstStyle>
            <a:lvl1pPr>
              <a:buNone/>
              <a:defRPr sz="2133">
                <a:solidFill>
                  <a:srgbClr val="000A10"/>
                </a:solidFill>
              </a:defRPr>
            </a:lvl1pPr>
            <a:lvl2pPr>
              <a:defRPr sz="2400">
                <a:solidFill>
                  <a:srgbClr val="000A10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5185280D-3002-E0BE-3F27-CE769846E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09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696002" y="1767801"/>
            <a:ext cx="10769601" cy="1495743"/>
          </a:xfrm>
        </p:spPr>
        <p:txBody>
          <a:bodyPr anchor="b"/>
          <a:lstStyle>
            <a:lvl1pPr>
              <a:lnSpc>
                <a:spcPts val="5333"/>
              </a:lnSpc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3290517"/>
            <a:ext cx="10765367" cy="119460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706967" y="4476047"/>
            <a:ext cx="10769600" cy="1550640"/>
          </a:xfrm>
        </p:spPr>
        <p:txBody>
          <a:bodyPr/>
          <a:lstStyle>
            <a:lvl1pPr>
              <a:buNone/>
              <a:defRPr sz="2133">
                <a:solidFill>
                  <a:srgbClr val="000A10"/>
                </a:solidFill>
              </a:defRPr>
            </a:lvl1pPr>
            <a:lvl2pPr>
              <a:defRPr sz="2400">
                <a:solidFill>
                  <a:srgbClr val="000A10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5185280D-3002-E0BE-3F27-CE769846E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9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418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380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071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00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096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50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384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9617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276C2-64A6-4DC5-A951-FF391DBA6CC9}" type="datetimeFigureOut">
              <a:rPr lang="de-DE" smtClean="0"/>
              <a:t>31.10.2024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22940-F593-4C4D-8761-B4B5665672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13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l.bing.net/bq8ef0YQQdo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8C22CA0C-2EF6-25A0-DF95-C06AE36BCD87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 smtClean="0"/>
              <a:t>Baumbeurteilung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Schule, Datum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 err="1"/>
              <a:t>Climate</a:t>
            </a:r>
            <a:r>
              <a:rPr lang="de-DE" dirty="0"/>
              <a:t> </a:t>
            </a:r>
            <a:r>
              <a:rPr lang="de-DE" dirty="0" err="1"/>
              <a:t>Ready</a:t>
            </a:r>
            <a:r>
              <a:rPr lang="de-DE" dirty="0"/>
              <a:t> Schools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989" y="1961446"/>
            <a:ext cx="11011790" cy="318806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Differenziert</a:t>
            </a:r>
            <a:r>
              <a:rPr lang="en-US" dirty="0" smtClean="0"/>
              <a:t> </a:t>
            </a:r>
            <a:r>
              <a:rPr lang="en-US" dirty="0" err="1" smtClean="0"/>
              <a:t>nach</a:t>
            </a:r>
            <a:r>
              <a:rPr lang="en-US" dirty="0" smtClean="0"/>
              <a:t> </a:t>
            </a:r>
            <a:r>
              <a:rPr lang="en-US" dirty="0" err="1" smtClean="0"/>
              <a:t>Stammfuß</a:t>
            </a:r>
            <a:r>
              <a:rPr lang="en-US" dirty="0" smtClean="0"/>
              <a:t>, </a:t>
            </a:r>
            <a:r>
              <a:rPr lang="en-US" dirty="0" err="1" smtClean="0"/>
              <a:t>Stamm</a:t>
            </a:r>
            <a:r>
              <a:rPr lang="en-US" dirty="0" smtClean="0"/>
              <a:t> und Krone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Unabhängig</a:t>
            </a:r>
            <a:r>
              <a:rPr lang="en-US" dirty="0" smtClean="0"/>
              <a:t> von der </a:t>
            </a:r>
            <a:r>
              <a:rPr lang="en-US" dirty="0" err="1" smtClean="0"/>
              <a:t>Vitalität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Lassen </a:t>
            </a:r>
            <a:r>
              <a:rPr lang="en-US" dirty="0" err="1" smtClean="0"/>
              <a:t>Rückschlüsse</a:t>
            </a:r>
            <a:r>
              <a:rPr lang="en-US" dirty="0" smtClean="0"/>
              <a:t> auf die </a:t>
            </a:r>
            <a:r>
              <a:rPr lang="en-US" dirty="0" err="1" smtClean="0"/>
              <a:t>Verkehrssicherheit</a:t>
            </a:r>
            <a:r>
              <a:rPr lang="en-US" dirty="0" smtClean="0"/>
              <a:t> </a:t>
            </a:r>
            <a:r>
              <a:rPr lang="en-US" dirty="0" err="1" smtClean="0"/>
              <a:t>ziehen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38802" y="709023"/>
            <a:ext cx="10776334" cy="848208"/>
          </a:xfrm>
        </p:spPr>
        <p:txBody>
          <a:bodyPr/>
          <a:lstStyle/>
          <a:p>
            <a:r>
              <a:rPr lang="en-US" dirty="0" err="1" smtClean="0"/>
              <a:t>Schadsymptome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0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nhaltsplatzhalter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6722" y="1557231"/>
            <a:ext cx="2985060" cy="374479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38802" y="709023"/>
            <a:ext cx="10776334" cy="848208"/>
          </a:xfrm>
        </p:spPr>
        <p:txBody>
          <a:bodyPr/>
          <a:lstStyle/>
          <a:p>
            <a:r>
              <a:rPr lang="en-US" dirty="0" err="1" smtClean="0"/>
              <a:t>Schadsymptome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559" y="1557232"/>
            <a:ext cx="2818828" cy="374479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338085" y="1972608"/>
            <a:ext cx="2402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2 – stämmiger Baum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9117367" y="1978934"/>
            <a:ext cx="27875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2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Stockaustriebe, diese sollten für eine aussagekräftige Stammfußkontrolle entfernt werden</a:t>
            </a:r>
          </a:p>
          <a:p>
            <a:endParaRPr lang="de-DE" dirty="0" smtClean="0"/>
          </a:p>
          <a:p>
            <a:r>
              <a:rPr lang="de-DE" dirty="0" smtClean="0">
                <a:sym typeface="Wingdings" panose="05000000000000000000" pitchFamily="2" charset="2"/>
              </a:rPr>
              <a:t>      Angabe von                                             </a:t>
            </a:r>
            <a:r>
              <a:rPr lang="de-DE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bbbb</a:t>
            </a:r>
            <a:r>
              <a:rPr lang="de-DE" dirty="0" err="1" smtClean="0">
                <a:sym typeface="Wingdings" panose="05000000000000000000" pitchFamily="2" charset="2"/>
              </a:rPr>
              <a:t>Maßnahmen</a:t>
            </a:r>
            <a:endParaRPr lang="de-DE" dirty="0" smtClean="0"/>
          </a:p>
        </p:txBody>
      </p:sp>
      <p:sp>
        <p:nvSpPr>
          <p:cNvPr id="11" name="Textfeld 10"/>
          <p:cNvSpPr txBox="1"/>
          <p:nvPr/>
        </p:nvSpPr>
        <p:spPr>
          <a:xfrm>
            <a:off x="1689223" y="5302027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sp>
        <p:nvSpPr>
          <p:cNvPr id="12" name="Textfeld 11"/>
          <p:cNvSpPr txBox="1"/>
          <p:nvPr/>
        </p:nvSpPr>
        <p:spPr>
          <a:xfrm>
            <a:off x="7347438" y="5286771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12151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38802" y="709023"/>
            <a:ext cx="10776334" cy="848208"/>
          </a:xfrm>
        </p:spPr>
        <p:txBody>
          <a:bodyPr/>
          <a:lstStyle/>
          <a:p>
            <a:r>
              <a:rPr lang="en-US" dirty="0" err="1" smtClean="0"/>
              <a:t>Schadsymptome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421772" y="1926238"/>
            <a:ext cx="30459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</a:t>
            </a:r>
            <a:r>
              <a:rPr lang="de-DE" dirty="0" smtClean="0"/>
              <a:t>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Verletzungen am Stamm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Austriebe (rechts)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dirty="0" smtClean="0">
                <a:sym typeface="Wingdings" panose="05000000000000000000" pitchFamily="2" charset="2"/>
              </a:rPr>
              <a:t> Angabe von Maßnahmen: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anose="05000000000000000000" pitchFamily="2" charset="2"/>
              </a:rPr>
              <a:t>Verletzung sauber              nachschneiden und mit lichtundurchlässiger Folie abdecken </a:t>
            </a:r>
          </a:p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9480908" y="1926238"/>
            <a:ext cx="2787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</a:t>
            </a:r>
            <a:r>
              <a:rPr lang="de-DE" dirty="0" smtClean="0"/>
              <a:t>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Harzfluss</a:t>
            </a:r>
            <a:r>
              <a:rPr lang="de-DE" dirty="0"/>
              <a:t> </a:t>
            </a:r>
            <a:r>
              <a:rPr lang="de-DE" dirty="0" smtClean="0"/>
              <a:t>(weiter beobachten)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689223" y="5302027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sp>
        <p:nvSpPr>
          <p:cNvPr id="12" name="Textfeld 11"/>
          <p:cNvSpPr txBox="1"/>
          <p:nvPr/>
        </p:nvSpPr>
        <p:spPr>
          <a:xfrm>
            <a:off x="7347438" y="5286771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241" y="1689021"/>
            <a:ext cx="3160667" cy="422954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463" y="1689021"/>
            <a:ext cx="3088132" cy="4178396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269304" y="5815494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2023</a:t>
            </a:r>
            <a:endParaRPr lang="de-DE" sz="1200" dirty="0"/>
          </a:p>
        </p:txBody>
      </p:sp>
      <p:sp>
        <p:nvSpPr>
          <p:cNvPr id="16" name="Textfeld 15"/>
          <p:cNvSpPr txBox="1"/>
          <p:nvPr/>
        </p:nvSpPr>
        <p:spPr>
          <a:xfrm>
            <a:off x="6280068" y="5875898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2023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2300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38802" y="709023"/>
            <a:ext cx="10776334" cy="848208"/>
          </a:xfrm>
        </p:spPr>
        <p:txBody>
          <a:bodyPr/>
          <a:lstStyle/>
          <a:p>
            <a:r>
              <a:rPr lang="en-US" dirty="0" err="1" smtClean="0"/>
              <a:t>Schadsymptome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 dirty="0">
                <a:solidFill>
                  <a:schemeClr val="tx1"/>
                </a:solidFill>
              </a:rPr>
              <a:t>gefördert aus Mitteln des </a:t>
            </a:r>
            <a:br>
              <a:rPr lang="de-DE" sz="1600" kern="0" dirty="0">
                <a:solidFill>
                  <a:schemeClr val="tx1"/>
                </a:solidFill>
              </a:rPr>
            </a:br>
            <a:r>
              <a:rPr lang="de-DE" sz="1600" kern="0" dirty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dirty="0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421772" y="1926238"/>
            <a:ext cx="30459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</a:t>
            </a:r>
            <a:r>
              <a:rPr lang="de-DE" dirty="0" smtClean="0"/>
              <a:t>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</a:t>
            </a:r>
            <a:r>
              <a:rPr lang="de-DE" dirty="0"/>
              <a:t> – </a:t>
            </a:r>
            <a:r>
              <a:rPr lang="de-DE" dirty="0" smtClean="0"/>
              <a:t>Zwiesel mit Ohrenbildung (weiter beobachten)</a:t>
            </a:r>
            <a:endParaRPr lang="de-DE" dirty="0"/>
          </a:p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9001514" y="1926238"/>
            <a:ext cx="2787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</a:t>
            </a:r>
            <a:r>
              <a:rPr lang="de-DE" dirty="0" smtClean="0"/>
              <a:t>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 – Zwiesel mit </a:t>
            </a:r>
            <a:r>
              <a:rPr lang="de-DE" dirty="0" smtClean="0"/>
              <a:t>geringer Ohrenbildung </a:t>
            </a:r>
            <a:r>
              <a:rPr lang="de-DE" dirty="0"/>
              <a:t>(weiter beobachten)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1861572" y="5719418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2023</a:t>
            </a:r>
            <a:endParaRPr lang="de-DE" sz="1200" dirty="0"/>
          </a:p>
        </p:txBody>
      </p:sp>
      <p:sp>
        <p:nvSpPr>
          <p:cNvPr id="16" name="Textfeld 15"/>
          <p:cNvSpPr txBox="1"/>
          <p:nvPr/>
        </p:nvSpPr>
        <p:spPr>
          <a:xfrm>
            <a:off x="7347580" y="5797203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2022</a:t>
            </a:r>
            <a:endParaRPr lang="de-DE" sz="12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710" y="1557231"/>
            <a:ext cx="3151062" cy="420916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6105" y="1514015"/>
            <a:ext cx="2841566" cy="430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1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38802" y="709023"/>
            <a:ext cx="10776334" cy="848208"/>
          </a:xfrm>
        </p:spPr>
        <p:txBody>
          <a:bodyPr/>
          <a:lstStyle/>
          <a:p>
            <a:r>
              <a:rPr lang="en-US" dirty="0" err="1" smtClean="0"/>
              <a:t>Schadsymptome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 dirty="0">
                <a:solidFill>
                  <a:schemeClr val="tx1"/>
                </a:solidFill>
              </a:rPr>
              <a:t>gefördert aus Mitteln des </a:t>
            </a:r>
            <a:br>
              <a:rPr lang="de-DE" sz="1600" kern="0" dirty="0">
                <a:solidFill>
                  <a:schemeClr val="tx1"/>
                </a:solidFill>
              </a:rPr>
            </a:br>
            <a:r>
              <a:rPr lang="de-DE" sz="1600" kern="0" dirty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dirty="0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293032" y="1926238"/>
            <a:ext cx="23424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</a:t>
            </a:r>
            <a:r>
              <a:rPr lang="de-DE" dirty="0" smtClean="0"/>
              <a:t>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</a:t>
            </a:r>
            <a:r>
              <a:rPr lang="de-DE" dirty="0"/>
              <a:t> – </a:t>
            </a:r>
            <a:r>
              <a:rPr lang="de-DE" dirty="0" smtClean="0"/>
              <a:t>Zwiesel (weiter beobachten)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Verletzung</a:t>
            </a:r>
            <a:r>
              <a:rPr lang="en-US" dirty="0" smtClean="0"/>
              <a:t> am </a:t>
            </a:r>
            <a:r>
              <a:rPr lang="en-US" dirty="0" err="1" smtClean="0"/>
              <a:t>Stamm</a:t>
            </a:r>
            <a:endParaRPr lang="de-DE" dirty="0"/>
          </a:p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8927885" y="1926238"/>
            <a:ext cx="27875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</a:t>
            </a:r>
            <a:r>
              <a:rPr lang="de-DE" dirty="0" smtClean="0"/>
              <a:t>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 – Zwiesel </a:t>
            </a:r>
            <a:r>
              <a:rPr lang="de-DE" dirty="0" smtClean="0"/>
              <a:t>ohne Ohrenbildung (unbedenklich, weiter </a:t>
            </a:r>
            <a:r>
              <a:rPr lang="de-DE" dirty="0"/>
              <a:t>beobachten</a:t>
            </a:r>
            <a:r>
              <a:rPr lang="de-DE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Rindenauff</a:t>
            </a:r>
            <a:r>
              <a:rPr lang="de-DE" dirty="0" err="1" smtClean="0"/>
              <a:t>älligkeiten</a:t>
            </a:r>
            <a:r>
              <a:rPr lang="de-DE" dirty="0" smtClean="0"/>
              <a:t>, teils leichte Verletzungen (bei einem Bergahorn normal, dass die Borke im Alter schuppig wird)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1562931" y="5679828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2022</a:t>
            </a:r>
            <a:endParaRPr lang="de-DE" sz="1200" dirty="0"/>
          </a:p>
        </p:txBody>
      </p:sp>
      <p:sp>
        <p:nvSpPr>
          <p:cNvPr id="16" name="Textfeld 15"/>
          <p:cNvSpPr txBox="1"/>
          <p:nvPr/>
        </p:nvSpPr>
        <p:spPr>
          <a:xfrm>
            <a:off x="7195336" y="5647981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2022</a:t>
            </a:r>
            <a:endParaRPr lang="de-DE" sz="1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07" y="1616082"/>
            <a:ext cx="2616782" cy="410333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330" y="1616082"/>
            <a:ext cx="3044712" cy="406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7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38802" y="709023"/>
            <a:ext cx="10776334" cy="848208"/>
          </a:xfrm>
        </p:spPr>
        <p:txBody>
          <a:bodyPr/>
          <a:lstStyle/>
          <a:p>
            <a:r>
              <a:rPr lang="en-US" dirty="0" err="1" smtClean="0"/>
              <a:t>Schadsymptome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 dirty="0">
                <a:solidFill>
                  <a:schemeClr val="tx1"/>
                </a:solidFill>
              </a:rPr>
              <a:t>gefördert aus Mitteln des </a:t>
            </a:r>
            <a:br>
              <a:rPr lang="de-DE" sz="1600" kern="0" dirty="0">
                <a:solidFill>
                  <a:schemeClr val="tx1"/>
                </a:solidFill>
              </a:rPr>
            </a:br>
            <a:r>
              <a:rPr lang="de-DE" sz="1600" kern="0" dirty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dirty="0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293032" y="1926238"/>
            <a:ext cx="23424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</a:t>
            </a:r>
            <a:r>
              <a:rPr lang="de-DE" dirty="0" smtClean="0"/>
              <a:t>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U</a:t>
            </a:r>
            <a:r>
              <a:rPr lang="de-DE" dirty="0" smtClean="0"/>
              <a:t> </a:t>
            </a:r>
            <a:r>
              <a:rPr lang="de-DE" dirty="0"/>
              <a:t>– </a:t>
            </a:r>
            <a:r>
              <a:rPr lang="de-DE" dirty="0" smtClean="0"/>
              <a:t>Zwiesel, unbedenklich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Austriebe</a:t>
            </a:r>
            <a:endParaRPr lang="de-DE" dirty="0"/>
          </a:p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8927885" y="1926238"/>
            <a:ext cx="2787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</a:t>
            </a:r>
            <a:r>
              <a:rPr lang="de-DE" dirty="0" smtClean="0"/>
              <a:t> – stämmiger Baum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Seitlicher </a:t>
            </a:r>
            <a:r>
              <a:rPr lang="de-DE" dirty="0" err="1" smtClean="0"/>
              <a:t>Starkast</a:t>
            </a:r>
            <a:r>
              <a:rPr lang="de-DE" dirty="0" smtClean="0"/>
              <a:t> hat sich zu einem U </a:t>
            </a:r>
            <a:r>
              <a:rPr lang="de-DE" dirty="0"/>
              <a:t>– </a:t>
            </a:r>
            <a:r>
              <a:rPr lang="de-DE" dirty="0" smtClean="0"/>
              <a:t>Zwiesel entwickelt (unbedenklich)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Astungswunden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1684326" y="5647980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2022</a:t>
            </a:r>
            <a:endParaRPr lang="de-DE" sz="1200" dirty="0"/>
          </a:p>
        </p:txBody>
      </p:sp>
      <p:sp>
        <p:nvSpPr>
          <p:cNvPr id="16" name="Textfeld 15"/>
          <p:cNvSpPr txBox="1"/>
          <p:nvPr/>
        </p:nvSpPr>
        <p:spPr>
          <a:xfrm>
            <a:off x="7195336" y="5647981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2023</a:t>
            </a:r>
            <a:endParaRPr lang="de-DE" sz="12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914" y="1557231"/>
            <a:ext cx="3015118" cy="409075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8715" y="1649746"/>
            <a:ext cx="3026136" cy="399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5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38802" y="709023"/>
            <a:ext cx="10776334" cy="848208"/>
          </a:xfrm>
        </p:spPr>
        <p:txBody>
          <a:bodyPr/>
          <a:lstStyle/>
          <a:p>
            <a:r>
              <a:rPr lang="en-US" dirty="0" err="1" smtClean="0"/>
              <a:t>Schadsymptome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 dirty="0">
                <a:solidFill>
                  <a:schemeClr val="tx1"/>
                </a:solidFill>
              </a:rPr>
              <a:t>gefördert aus Mitteln des </a:t>
            </a:r>
            <a:br>
              <a:rPr lang="de-DE" sz="1600" kern="0" dirty="0">
                <a:solidFill>
                  <a:schemeClr val="tx1"/>
                </a:solidFill>
              </a:rPr>
            </a:br>
            <a:r>
              <a:rPr lang="de-DE" sz="1600" kern="0" dirty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dirty="0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455741" y="1927983"/>
            <a:ext cx="2342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Efeu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Spechtloch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Verletzungen (Rinde fehlt)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Zwiesel unter dem Efeu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Austriebe</a:t>
            </a:r>
            <a:endParaRPr lang="de-DE" dirty="0"/>
          </a:p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7056419" y="1927983"/>
            <a:ext cx="3958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Maßnahmen: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Efeuentfernung (Kontrolle Zwiesel)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Höhenkontrolle des </a:t>
            </a:r>
            <a:r>
              <a:rPr lang="de-DE" dirty="0" err="1" smtClean="0"/>
              <a:t>Spechtloches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Im Anschluss weitere Maßnahmen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z.B. </a:t>
            </a:r>
            <a:r>
              <a:rPr lang="de-DE" dirty="0" err="1" smtClean="0"/>
              <a:t>Einkürzung</a:t>
            </a:r>
            <a:r>
              <a:rPr lang="de-DE" dirty="0" smtClean="0"/>
              <a:t> = Reduktion der Höhe, damit das </a:t>
            </a:r>
            <a:r>
              <a:rPr lang="de-DE" dirty="0" err="1" smtClean="0"/>
              <a:t>Spechtloch</a:t>
            </a:r>
            <a:r>
              <a:rPr lang="de-DE" dirty="0" smtClean="0"/>
              <a:t> erhalten bleib und der Ast nicht unkontrolliert abbricht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818050" y="5779700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</a:t>
            </a:r>
            <a:r>
              <a:rPr lang="de-DE" sz="1200" dirty="0" smtClean="0"/>
              <a:t>2022</a:t>
            </a:r>
            <a:endParaRPr lang="de-DE" sz="1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681" y="1417615"/>
            <a:ext cx="3293837" cy="436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6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989" y="1961446"/>
            <a:ext cx="11011790" cy="318806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Baumart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Entwicklungsphase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Vitalitätsstufe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Verkehrssicherheit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Ja/Nein/</a:t>
            </a:r>
            <a:r>
              <a:rPr lang="en-US" smtClean="0">
                <a:sym typeface="Wingdings" panose="05000000000000000000" pitchFamily="2" charset="2"/>
              </a:rPr>
              <a:t>Zweifelhaft?</a:t>
            </a:r>
            <a:endParaRPr lang="en-US" dirty="0" smtClean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sym typeface="Wingdings" panose="05000000000000000000" pitchFamily="2" charset="2"/>
              </a:rPr>
              <a:t>Angabe</a:t>
            </a:r>
            <a:r>
              <a:rPr lang="en-US" dirty="0" smtClean="0">
                <a:sym typeface="Wingdings" panose="05000000000000000000" pitchFamily="2" charset="2"/>
              </a:rPr>
              <a:t> von </a:t>
            </a:r>
            <a:r>
              <a:rPr lang="en-US" dirty="0" err="1" smtClean="0">
                <a:sym typeface="Wingdings" panose="05000000000000000000" pitchFamily="2" charset="2"/>
              </a:rPr>
              <a:t>Maßnahmen</a:t>
            </a:r>
            <a:endParaRPr lang="en-US" dirty="0" smtClean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sym typeface="Wingdings" panose="05000000000000000000" pitchFamily="2" charset="2"/>
              </a:rPr>
              <a:t>Dokumentation</a:t>
            </a:r>
            <a:r>
              <a:rPr lang="en-US" dirty="0" smtClean="0">
                <a:sym typeface="Wingdings" panose="05000000000000000000" pitchFamily="2" charset="2"/>
              </a:rPr>
              <a:t> der </a:t>
            </a:r>
            <a:r>
              <a:rPr lang="en-US" dirty="0" err="1" smtClean="0">
                <a:sym typeface="Wingdings" panose="05000000000000000000" pitchFamily="2" charset="2"/>
              </a:rPr>
              <a:t>Kontrolle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38802" y="709023"/>
            <a:ext cx="10776334" cy="848208"/>
          </a:xfrm>
        </p:spPr>
        <p:txBody>
          <a:bodyPr/>
          <a:lstStyle/>
          <a:p>
            <a:r>
              <a:rPr lang="en-US" dirty="0" err="1" smtClean="0"/>
              <a:t>Relevante</a:t>
            </a:r>
            <a:r>
              <a:rPr lang="en-US" dirty="0" smtClean="0"/>
              <a:t> </a:t>
            </a:r>
            <a:r>
              <a:rPr lang="en-US" dirty="0" err="1" smtClean="0"/>
              <a:t>Kriterien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1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002" y="2864011"/>
            <a:ext cx="10769600" cy="1550640"/>
          </a:xfrm>
        </p:spPr>
        <p:txBody>
          <a:bodyPr/>
          <a:lstStyle/>
          <a:p>
            <a:r>
              <a:rPr lang="de-DE" dirty="0"/>
              <a:t>Klug, Peter (2017): Vitalität von Bäumen. </a:t>
            </a:r>
            <a:r>
              <a:rPr lang="de-DE" dirty="0" err="1"/>
              <a:t>Gammelshausen</a:t>
            </a:r>
            <a:endParaRPr lang="de-DE" dirty="0"/>
          </a:p>
          <a:p>
            <a:r>
              <a:rPr lang="de-DE" dirty="0" smtClean="0"/>
              <a:t>www1 </a:t>
            </a:r>
            <a:r>
              <a:rPr lang="de-DE" dirty="0"/>
              <a:t>= </a:t>
            </a:r>
            <a:r>
              <a:rPr lang="de-DE" dirty="0">
                <a:hlinkClick r:id="rId2"/>
              </a:rPr>
              <a:t>https://sl.bing.net/bq8ef0YQQdo</a:t>
            </a:r>
            <a:r>
              <a:rPr lang="de-DE" dirty="0"/>
              <a:t> (09.10.204)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696002" y="1767802"/>
            <a:ext cx="10661809" cy="898240"/>
          </a:xfrm>
        </p:spPr>
        <p:txBody>
          <a:bodyPr/>
          <a:lstStyle/>
          <a:p>
            <a:r>
              <a:rPr lang="en-US" dirty="0" err="1" smtClean="0"/>
              <a:t>Literatur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7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8C22CA0C-2EF6-25A0-DF95-C06AE36BCD87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466338" y="1781120"/>
            <a:ext cx="6018684" cy="1194600"/>
          </a:xfrm>
        </p:spPr>
        <p:txBody>
          <a:bodyPr/>
          <a:lstStyle/>
          <a:p>
            <a:r>
              <a:rPr lang="en-US" dirty="0" err="1" smtClean="0"/>
              <a:t>Begrifflichkeiten</a:t>
            </a:r>
            <a:r>
              <a:rPr lang="en-US" dirty="0" smtClean="0"/>
              <a:t> </a:t>
            </a:r>
            <a:r>
              <a:rPr lang="en-US" dirty="0" err="1" smtClean="0"/>
              <a:t>für</a:t>
            </a:r>
            <a:r>
              <a:rPr lang="en-US" dirty="0" smtClean="0"/>
              <a:t> die </a:t>
            </a:r>
            <a:r>
              <a:rPr lang="en-US" dirty="0" err="1" smtClean="0"/>
              <a:t>Baumbeurteilung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338" y="2538962"/>
            <a:ext cx="6235251" cy="19247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Krone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Stamm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Stammfuß</a:t>
            </a:r>
            <a:r>
              <a:rPr lang="en-US" dirty="0" smtClean="0"/>
              <a:t>/</a:t>
            </a:r>
            <a:r>
              <a:rPr lang="en-US" dirty="0" err="1" smtClean="0"/>
              <a:t>Wurzelanläufe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Baumumfeld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pic>
        <p:nvPicPr>
          <p:cNvPr id="8" name="Grafik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589" y="1781120"/>
            <a:ext cx="3476635" cy="4213394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8534470" y="5983659"/>
            <a:ext cx="36575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Abb. 1: Begrifflichkeiten an einem Baum (www1) 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40659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966" y="2348380"/>
            <a:ext cx="11071949" cy="3678307"/>
          </a:xfrm>
        </p:spPr>
        <p:txBody>
          <a:bodyPr>
            <a:normAutofit/>
          </a:bodyPr>
          <a:lstStyle/>
          <a:p>
            <a:pPr lvl="1"/>
            <a:r>
              <a:rPr lang="de-DE" dirty="0"/>
              <a:t>Jugendphase</a:t>
            </a:r>
          </a:p>
          <a:p>
            <a:pPr lvl="2"/>
            <a:r>
              <a:rPr lang="de-DE" dirty="0" smtClean="0"/>
              <a:t>Dauer</a:t>
            </a:r>
            <a:r>
              <a:rPr lang="de-DE" dirty="0"/>
              <a:t>: 15 – 25 Jahre am Standort</a:t>
            </a:r>
          </a:p>
          <a:p>
            <a:pPr lvl="2"/>
            <a:r>
              <a:rPr lang="de-DE" dirty="0"/>
              <a:t>Beispiel: 18 – 20 cm </a:t>
            </a:r>
            <a:r>
              <a:rPr lang="de-DE" dirty="0" err="1"/>
              <a:t>StU</a:t>
            </a:r>
            <a:r>
              <a:rPr lang="de-DE" dirty="0"/>
              <a:t> in 1 m Höhe sind ca. 8 – 12 Jahre</a:t>
            </a:r>
          </a:p>
          <a:p>
            <a:pPr lvl="2"/>
            <a:r>
              <a:rPr lang="de-DE" dirty="0"/>
              <a:t>Maßnahmen: Anwuchs- und </a:t>
            </a:r>
            <a:r>
              <a:rPr lang="de-DE" dirty="0" smtClean="0"/>
              <a:t>Entwicklungsarbeiten</a:t>
            </a:r>
          </a:p>
          <a:p>
            <a:pPr lvl="1"/>
            <a:r>
              <a:rPr lang="de-DE" dirty="0"/>
              <a:t>Reifungsphase</a:t>
            </a:r>
          </a:p>
          <a:p>
            <a:pPr lvl="2"/>
            <a:r>
              <a:rPr lang="de-DE" dirty="0" smtClean="0"/>
              <a:t>Dauer</a:t>
            </a:r>
            <a:r>
              <a:rPr lang="de-DE" dirty="0"/>
              <a:t>: 30 – 80 Jahre, abhängig vom Standort, Baumart, angestrebter Funktion</a:t>
            </a:r>
          </a:p>
          <a:p>
            <a:pPr lvl="2"/>
            <a:r>
              <a:rPr lang="de-DE" dirty="0"/>
              <a:t>Maßnahmen: Kronenerziehungsschnitt nach der Jungbaumphase nach 6.2.3 ÖNORM L 1122</a:t>
            </a:r>
          </a:p>
          <a:p>
            <a:pPr lvl="2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706966" y="1454680"/>
            <a:ext cx="10926503" cy="893700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/>
              <a:t>Entwicklungsphase</a:t>
            </a:r>
            <a:r>
              <a:rPr lang="en-US" sz="4400" dirty="0" smtClean="0"/>
              <a:t> </a:t>
            </a:r>
            <a:r>
              <a:rPr lang="en-US" sz="4400" dirty="0" err="1" smtClean="0"/>
              <a:t>nach</a:t>
            </a:r>
            <a:r>
              <a:rPr lang="en-US" sz="4400" dirty="0" smtClean="0"/>
              <a:t> der ÖNORM L 1122</a:t>
            </a:r>
            <a:endParaRPr lang="en-US" sz="4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0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966" y="2234500"/>
            <a:ext cx="11071949" cy="3792187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de-DE" dirty="0"/>
              <a:t>Alterungsphase</a:t>
            </a:r>
          </a:p>
          <a:p>
            <a:pPr lvl="2"/>
            <a:r>
              <a:rPr lang="de-DE" dirty="0" smtClean="0"/>
              <a:t>Dauer</a:t>
            </a:r>
            <a:r>
              <a:rPr lang="de-DE" dirty="0"/>
              <a:t>: Ab ca. 80 Jahren</a:t>
            </a:r>
          </a:p>
          <a:p>
            <a:pPr lvl="2"/>
            <a:r>
              <a:rPr lang="de-DE" dirty="0"/>
              <a:t>Merkmale: Höchster Wert für das Orts- und Landschaftsbild, für das Klima, die Wohlfahrtswirkung der Bevölkerung, beginn der Entwicklung spezieller </a:t>
            </a:r>
            <a:r>
              <a:rPr lang="de-DE" dirty="0" err="1" smtClean="0"/>
              <a:t>Habitatstrukturen</a:t>
            </a:r>
            <a:endParaRPr lang="de-DE" dirty="0" smtClean="0"/>
          </a:p>
          <a:p>
            <a:pPr lvl="2"/>
            <a:r>
              <a:rPr lang="de-DE" dirty="0" smtClean="0"/>
              <a:t>Maßnahmen: Entfernung von Totholz</a:t>
            </a:r>
            <a:endParaRPr lang="de-DE" dirty="0"/>
          </a:p>
          <a:p>
            <a:pPr lvl="1"/>
            <a:r>
              <a:rPr lang="de-DE" dirty="0"/>
              <a:t>Altbaumphase (Veteranenphase)</a:t>
            </a:r>
          </a:p>
          <a:p>
            <a:pPr lvl="2"/>
            <a:r>
              <a:rPr lang="de-DE" dirty="0"/>
              <a:t>Zeitraum nach der Alterungsphase bis zum Absterben des Baumes</a:t>
            </a:r>
          </a:p>
          <a:p>
            <a:pPr lvl="2"/>
            <a:r>
              <a:rPr lang="de-DE" dirty="0"/>
              <a:t>Merkmale: Verlust an Kronenvolumen überwiegt den Zuwachs, </a:t>
            </a:r>
            <a:r>
              <a:rPr lang="de-DE" dirty="0" err="1"/>
              <a:t>Baumhöhe</a:t>
            </a:r>
            <a:r>
              <a:rPr lang="de-DE" dirty="0"/>
              <a:t> und Kronendurchmesser nehmen ab, ökologischer Wert steigt</a:t>
            </a:r>
          </a:p>
          <a:p>
            <a:pPr lvl="2"/>
            <a:r>
              <a:rPr lang="de-DE" dirty="0"/>
              <a:t>Maßnahmen: Bruchsicheres und zu erhaltendes Totholz kann in der Krone verbleiben</a:t>
            </a:r>
          </a:p>
          <a:p>
            <a:pPr lvl="2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706966" y="1340800"/>
            <a:ext cx="10926503" cy="893700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/>
              <a:t>Entwicklungsphase</a:t>
            </a:r>
            <a:r>
              <a:rPr lang="en-US" sz="4400" dirty="0" smtClean="0"/>
              <a:t> </a:t>
            </a:r>
            <a:r>
              <a:rPr lang="en-US" sz="4400" dirty="0" err="1" smtClean="0"/>
              <a:t>nach</a:t>
            </a:r>
            <a:r>
              <a:rPr lang="en-US" sz="4400" dirty="0" smtClean="0"/>
              <a:t> der ÖNORM L 1122</a:t>
            </a:r>
            <a:endParaRPr lang="en-US" sz="4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3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967" y="2562726"/>
            <a:ext cx="11011792" cy="3463961"/>
          </a:xfrm>
        </p:spPr>
        <p:txBody>
          <a:bodyPr>
            <a:normAutofit/>
          </a:bodyPr>
          <a:lstStyle/>
          <a:p>
            <a:pPr lvl="1"/>
            <a:r>
              <a:rPr lang="de-DE" dirty="0"/>
              <a:t>Abgestorbener Baum</a:t>
            </a:r>
          </a:p>
          <a:p>
            <a:pPr lvl="2"/>
            <a:r>
              <a:rPr lang="de-DE" dirty="0"/>
              <a:t>Zeitraum: Nach der Altbaumphase (Veteranenphase)</a:t>
            </a:r>
          </a:p>
          <a:p>
            <a:pPr lvl="2"/>
            <a:r>
              <a:rPr lang="de-DE" dirty="0"/>
              <a:t>Merkmale: Abgestorben, keine Blätter oder Knospen</a:t>
            </a:r>
          </a:p>
          <a:p>
            <a:pPr lvl="2"/>
            <a:r>
              <a:rPr lang="de-DE" dirty="0"/>
              <a:t>Maßnahme: Erhalt als Ganzes oder Fragmente durch Schnittmaßnahmen, Abspannungen oder Absperrungen</a:t>
            </a:r>
          </a:p>
          <a:p>
            <a:pPr lvl="2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706966" y="1340800"/>
            <a:ext cx="10926503" cy="893700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/>
              <a:t>Entwicklungsphase</a:t>
            </a:r>
            <a:r>
              <a:rPr lang="en-US" sz="4400" dirty="0" smtClean="0"/>
              <a:t> </a:t>
            </a:r>
            <a:r>
              <a:rPr lang="en-US" sz="4400" dirty="0" err="1" smtClean="0"/>
              <a:t>nach</a:t>
            </a:r>
            <a:r>
              <a:rPr lang="en-US" sz="4400" dirty="0" smtClean="0"/>
              <a:t> der ÖNORM L 1122</a:t>
            </a:r>
            <a:endParaRPr lang="en-US" sz="4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78644" y="757149"/>
            <a:ext cx="10902440" cy="848208"/>
          </a:xfrm>
        </p:spPr>
        <p:txBody>
          <a:bodyPr/>
          <a:lstStyle/>
          <a:p>
            <a:r>
              <a:rPr lang="de-DE" dirty="0" smtClean="0"/>
              <a:t>Vitalität des Baumes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pic>
        <p:nvPicPr>
          <p:cNvPr id="8" name="Inhaltsplatzhalter 7"/>
          <p:cNvPicPr>
            <a:picLocks noGrp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50" y="1629744"/>
            <a:ext cx="6602670" cy="4281571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7291137" y="2057399"/>
            <a:ext cx="43313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Bestimmung nach Schulnoten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Abhängig von Blattgrün, Blattgröße, Dichte der Belaubung, Kronendichte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Keine Verwechslung mit dem </a:t>
            </a:r>
            <a:r>
              <a:rPr lang="de-DE" b="1" dirty="0" smtClean="0"/>
              <a:t>Schadenszustand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Weitere Möglichkeit nach den Vitalitätsstufen nach Roloff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96750" y="5842695"/>
            <a:ext cx="1530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Klug 2017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798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78644" y="757149"/>
            <a:ext cx="10902440" cy="848208"/>
          </a:xfrm>
        </p:spPr>
        <p:txBody>
          <a:bodyPr/>
          <a:lstStyle/>
          <a:p>
            <a:r>
              <a:rPr lang="de-DE" dirty="0" smtClean="0"/>
              <a:t>Vitalität des Baumes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pic>
        <p:nvPicPr>
          <p:cNvPr id="11" name="Grafik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52" y="1887014"/>
            <a:ext cx="2584450" cy="1914525"/>
          </a:xfrm>
          <a:prstGeom prst="rect">
            <a:avLst/>
          </a:prstGeom>
        </p:spPr>
      </p:pic>
      <p:pic>
        <p:nvPicPr>
          <p:cNvPr id="13" name="Grafik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117" y="1876219"/>
            <a:ext cx="2630805" cy="1925320"/>
          </a:xfrm>
          <a:prstGeom prst="rect">
            <a:avLst/>
          </a:prstGeom>
        </p:spPr>
      </p:pic>
      <p:pic>
        <p:nvPicPr>
          <p:cNvPr id="14" name="Grafik 1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05" y="4020950"/>
            <a:ext cx="2621280" cy="1960245"/>
          </a:xfrm>
          <a:prstGeom prst="rect">
            <a:avLst/>
          </a:prstGeom>
        </p:spPr>
      </p:pic>
      <p:pic>
        <p:nvPicPr>
          <p:cNvPr id="15" name="Grafik 14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97" y="4002594"/>
            <a:ext cx="2574925" cy="1959610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3128210" y="2526633"/>
            <a:ext cx="2538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Vitalität 1 – vital </a:t>
            </a:r>
            <a:endParaRPr lang="de-DE" sz="2400" dirty="0"/>
          </a:p>
        </p:txBody>
      </p:sp>
      <p:sp>
        <p:nvSpPr>
          <p:cNvPr id="19" name="Textfeld 18"/>
          <p:cNvSpPr txBox="1"/>
          <p:nvPr/>
        </p:nvSpPr>
        <p:spPr>
          <a:xfrm>
            <a:off x="3091201" y="4566900"/>
            <a:ext cx="2538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Vitalität 3 – </a:t>
            </a:r>
          </a:p>
          <a:p>
            <a:r>
              <a:rPr lang="de-DE" sz="2400" dirty="0" smtClean="0"/>
              <a:t>sehr geschwächt </a:t>
            </a:r>
            <a:endParaRPr lang="de-DE" sz="2400" dirty="0"/>
          </a:p>
        </p:txBody>
      </p:sp>
      <p:sp>
        <p:nvSpPr>
          <p:cNvPr id="20" name="Textfeld 19"/>
          <p:cNvSpPr txBox="1"/>
          <p:nvPr/>
        </p:nvSpPr>
        <p:spPr>
          <a:xfrm>
            <a:off x="9254725" y="2423380"/>
            <a:ext cx="2538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Vitalität 2 – </a:t>
            </a:r>
          </a:p>
          <a:p>
            <a:r>
              <a:rPr lang="de-DE" sz="2400" dirty="0" smtClean="0"/>
              <a:t>leicht geschwächt</a:t>
            </a:r>
            <a:endParaRPr lang="de-DE" sz="2400" dirty="0"/>
          </a:p>
        </p:txBody>
      </p:sp>
      <p:sp>
        <p:nvSpPr>
          <p:cNvPr id="21" name="Textfeld 20"/>
          <p:cNvSpPr txBox="1"/>
          <p:nvPr/>
        </p:nvSpPr>
        <p:spPr>
          <a:xfrm>
            <a:off x="9243090" y="4751565"/>
            <a:ext cx="2778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Vitalität 4 – abgängig </a:t>
            </a:r>
            <a:endParaRPr lang="de-DE" sz="2400" dirty="0"/>
          </a:p>
        </p:txBody>
      </p:sp>
      <p:sp>
        <p:nvSpPr>
          <p:cNvPr id="22" name="Textfeld 21"/>
          <p:cNvSpPr txBox="1"/>
          <p:nvPr/>
        </p:nvSpPr>
        <p:spPr>
          <a:xfrm>
            <a:off x="1560712" y="3743951"/>
            <a:ext cx="1530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Klug 2017</a:t>
            </a:r>
            <a:endParaRPr lang="de-DE" sz="1200" dirty="0"/>
          </a:p>
        </p:txBody>
      </p:sp>
      <p:sp>
        <p:nvSpPr>
          <p:cNvPr id="24" name="Textfeld 23"/>
          <p:cNvSpPr txBox="1"/>
          <p:nvPr/>
        </p:nvSpPr>
        <p:spPr>
          <a:xfrm>
            <a:off x="1533797" y="5931953"/>
            <a:ext cx="1530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Klug 2017</a:t>
            </a:r>
            <a:endParaRPr lang="de-DE" sz="1200" dirty="0"/>
          </a:p>
        </p:txBody>
      </p:sp>
      <p:sp>
        <p:nvSpPr>
          <p:cNvPr id="25" name="Textfeld 24"/>
          <p:cNvSpPr txBox="1"/>
          <p:nvPr/>
        </p:nvSpPr>
        <p:spPr>
          <a:xfrm>
            <a:off x="7598016" y="3742849"/>
            <a:ext cx="1530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Klug 2017</a:t>
            </a:r>
            <a:endParaRPr lang="de-DE" sz="1200" dirty="0"/>
          </a:p>
        </p:txBody>
      </p:sp>
      <p:sp>
        <p:nvSpPr>
          <p:cNvPr id="26" name="Textfeld 25"/>
          <p:cNvSpPr txBox="1"/>
          <p:nvPr/>
        </p:nvSpPr>
        <p:spPr>
          <a:xfrm>
            <a:off x="7598016" y="5948678"/>
            <a:ext cx="1530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Klug 2017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0896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78644" y="757149"/>
            <a:ext cx="10902440" cy="848208"/>
          </a:xfrm>
        </p:spPr>
        <p:txBody>
          <a:bodyPr/>
          <a:lstStyle/>
          <a:p>
            <a:r>
              <a:rPr lang="de-DE" dirty="0" smtClean="0"/>
              <a:t>Vitalität des Baumes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2471810" y="5435966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/>
          <a:srcRect r="1886" b="18972"/>
          <a:stretch/>
        </p:blipFill>
        <p:spPr>
          <a:xfrm>
            <a:off x="484553" y="1949245"/>
            <a:ext cx="3775443" cy="348672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4768" y="1996373"/>
            <a:ext cx="2350063" cy="3493856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5908831" y="5490227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sp>
        <p:nvSpPr>
          <p:cNvPr id="27" name="Textfeld 26"/>
          <p:cNvSpPr txBox="1"/>
          <p:nvPr/>
        </p:nvSpPr>
        <p:spPr>
          <a:xfrm>
            <a:off x="9458147" y="5490227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7"/>
          <a:srcRect l="-1" r="527" b="9353"/>
          <a:stretch/>
        </p:blipFill>
        <p:spPr>
          <a:xfrm rot="10800000" flipV="1">
            <a:off x="5740391" y="1937949"/>
            <a:ext cx="1900989" cy="349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4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78644" y="757149"/>
            <a:ext cx="10902440" cy="848208"/>
          </a:xfrm>
        </p:spPr>
        <p:txBody>
          <a:bodyPr/>
          <a:lstStyle/>
          <a:p>
            <a:r>
              <a:rPr lang="de-DE" dirty="0" smtClean="0"/>
              <a:t>Vitalität des Baumes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2471810" y="5435966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sp>
        <p:nvSpPr>
          <p:cNvPr id="23" name="Textfeld 22"/>
          <p:cNvSpPr txBox="1"/>
          <p:nvPr/>
        </p:nvSpPr>
        <p:spPr>
          <a:xfrm>
            <a:off x="6255588" y="5442919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sp>
        <p:nvSpPr>
          <p:cNvPr id="27" name="Textfeld 26"/>
          <p:cNvSpPr txBox="1"/>
          <p:nvPr/>
        </p:nvSpPr>
        <p:spPr>
          <a:xfrm>
            <a:off x="9650652" y="5465922"/>
            <a:ext cx="173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Bildquelle: Heider 2024</a:t>
            </a:r>
            <a:endParaRPr lang="de-DE" sz="12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613" y="1745769"/>
            <a:ext cx="2781451" cy="374445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4031" y="2098140"/>
            <a:ext cx="3484145" cy="334477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5589" y="1770073"/>
            <a:ext cx="2908209" cy="369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90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E637ADCCE6E34492C339C437F01400" ma:contentTypeVersion="11" ma:contentTypeDescription="Ein neues Dokument erstellen." ma:contentTypeScope="" ma:versionID="c1ecb5806039070284cd3aee296f3f9c">
  <xsd:schema xmlns:xsd="http://www.w3.org/2001/XMLSchema" xmlns:xs="http://www.w3.org/2001/XMLSchema" xmlns:p="http://schemas.microsoft.com/office/2006/metadata/properties" xmlns:ns2="a72b1b19-ee9e-4116-bb32-94aa1218b60c" targetNamespace="http://schemas.microsoft.com/office/2006/metadata/properties" ma:root="true" ma:fieldsID="7efcbe3fac76bcd9c099ed9b04583e2d" ns2:_="">
    <xsd:import namespace="a72b1b19-ee9e-4116-bb32-94aa1218b6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2b1b19-ee9e-4116-bb32-94aa1218b6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4d4a4384-8771-4db4-a8b8-df0fba6cdf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2b1b19-ee9e-4116-bb32-94aa1218b6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F2B6F50-12CE-44B0-A1A1-E05CC1CED401}"/>
</file>

<file path=customXml/itemProps2.xml><?xml version="1.0" encoding="utf-8"?>
<ds:datastoreItem xmlns:ds="http://schemas.openxmlformats.org/officeDocument/2006/customXml" ds:itemID="{D3618539-EB53-4F50-8C6A-1F0B5432E72F}"/>
</file>

<file path=customXml/itemProps3.xml><?xml version="1.0" encoding="utf-8"?>
<ds:datastoreItem xmlns:ds="http://schemas.openxmlformats.org/officeDocument/2006/customXml" ds:itemID="{66E16933-70CD-4C5A-BD91-8847B532545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702</Words>
  <Application>Microsoft Office PowerPoint</Application>
  <PresentationFormat>Breitbild</PresentationFormat>
  <Paragraphs>148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</vt:lpstr>
      <vt:lpstr>Climate Ready Schools</vt:lpstr>
      <vt:lpstr>PowerPoint-Präsentation</vt:lpstr>
      <vt:lpstr>Entwicklungsphase nach der ÖNORM L 1122</vt:lpstr>
      <vt:lpstr>Entwicklungsphase nach der ÖNORM L 1122</vt:lpstr>
      <vt:lpstr>Entwicklungsphase nach der ÖNORM L 1122</vt:lpstr>
      <vt:lpstr>Vitalität des Baumes</vt:lpstr>
      <vt:lpstr>Vitalität des Baumes</vt:lpstr>
      <vt:lpstr>Vitalität des Baumes</vt:lpstr>
      <vt:lpstr>Vitalität des Baumes</vt:lpstr>
      <vt:lpstr>Schadsymptome</vt:lpstr>
      <vt:lpstr>Schadsymptome</vt:lpstr>
      <vt:lpstr>Schadsymptome</vt:lpstr>
      <vt:lpstr>Schadsymptome</vt:lpstr>
      <vt:lpstr>Schadsymptome</vt:lpstr>
      <vt:lpstr>Schadsymptome</vt:lpstr>
      <vt:lpstr>Schadsymptome</vt:lpstr>
      <vt:lpstr>Relevante Kriterien</vt:lpstr>
      <vt:lpstr>Literatur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Ready Schools</dc:title>
  <dc:creator>Lisa Hei</dc:creator>
  <cp:lastModifiedBy>Lisa Hei</cp:lastModifiedBy>
  <cp:revision>22</cp:revision>
  <dcterms:created xsi:type="dcterms:W3CDTF">2024-10-10T07:09:05Z</dcterms:created>
  <dcterms:modified xsi:type="dcterms:W3CDTF">2024-10-31T14:08:30Z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0x01010015E637ADCCE6E34492C339C437F01400</vt:lpwstr>
  </property>
</Properties>
</file>