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727" r:id="rId4"/>
  </p:sldMasterIdLst>
  <p:notesMasterIdLst>
    <p:notesMasterId r:id="rId30"/>
  </p:notesMasterIdLst>
  <p:handoutMasterIdLst>
    <p:handoutMasterId r:id="rId31"/>
  </p:handoutMasterIdLst>
  <p:sldIdLst>
    <p:sldId id="334" r:id="rId5"/>
    <p:sldId id="339" r:id="rId6"/>
    <p:sldId id="487" r:id="rId7"/>
    <p:sldId id="2134959661" r:id="rId8"/>
    <p:sldId id="2134959665" r:id="rId9"/>
    <p:sldId id="484" r:id="rId10"/>
    <p:sldId id="488" r:id="rId11"/>
    <p:sldId id="2134959683" r:id="rId12"/>
    <p:sldId id="2134959648" r:id="rId13"/>
    <p:sldId id="2134959649" r:id="rId14"/>
    <p:sldId id="2134959677" r:id="rId15"/>
    <p:sldId id="623" r:id="rId16"/>
    <p:sldId id="2134959699" r:id="rId17"/>
    <p:sldId id="624" r:id="rId18"/>
    <p:sldId id="625" r:id="rId19"/>
    <p:sldId id="626" r:id="rId20"/>
    <p:sldId id="627" r:id="rId21"/>
    <p:sldId id="2134959718" r:id="rId22"/>
    <p:sldId id="2134959712" r:id="rId23"/>
    <p:sldId id="2134959716" r:id="rId24"/>
    <p:sldId id="2134959713" r:id="rId25"/>
    <p:sldId id="2134959714" r:id="rId26"/>
    <p:sldId id="2134959717" r:id="rId27"/>
    <p:sldId id="2134959715" r:id="rId28"/>
    <p:sldId id="476" r:id="rId29"/>
  </p:sldIdLst>
  <p:sldSz cx="12192000" cy="6858000"/>
  <p:notesSz cx="7099300" cy="102346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566" userDrawn="1">
          <p15:clr>
            <a:srgbClr val="A4A3A4"/>
          </p15:clr>
        </p15:guide>
        <p15:guide id="2" pos="3900" userDrawn="1">
          <p15:clr>
            <a:srgbClr val="A4A3A4"/>
          </p15:clr>
        </p15:guide>
        <p15:guide id="3" pos="447" userDrawn="1">
          <p15:clr>
            <a:srgbClr val="A4A3A4"/>
          </p15:clr>
        </p15:guide>
        <p15:guide id="4" pos="7233" userDrawn="1">
          <p15:clr>
            <a:srgbClr val="A4A3A4"/>
          </p15:clr>
        </p15:guide>
        <p15:guide id="5" pos="6683" userDrawn="1">
          <p15:clr>
            <a:srgbClr val="A4A3A4"/>
          </p15:clr>
        </p15:guide>
        <p15:guide id="6" orient="horz" pos="3793" userDrawn="1">
          <p15:clr>
            <a:srgbClr val="A4A3A4"/>
          </p15:clr>
        </p15:guide>
        <p15:guide id="7" orient="horz" pos="3377" userDrawn="1">
          <p15:clr>
            <a:srgbClr val="A4A3A4"/>
          </p15:clr>
        </p15:guide>
        <p15:guide id="8" orient="horz" pos="1000" userDrawn="1">
          <p15:clr>
            <a:srgbClr val="A4A3A4"/>
          </p15:clr>
        </p15:guide>
        <p15:guide id="9" pos="37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854232-FB2B-F645-09F6-5125CB36D507}" name="Schneider Martin" initials="SM" userId="S::Martin.Schneider@ait.ac.at::cdc87bfa-5828-40ca-9bb9-d3df94447dfe" providerId="AD"/>
  <p188:author id="{2B4BB29E-D46C-AF04-0290-BEE163C7D8FD}" name="Pöchersdorfer Peter" initials="PP" userId="S::peter.poechersdorfer@ait.ac.at::5a1a38d4-f0c2-4a2c-91cc-a2490fd5ca21" providerId="AD"/>
  <p188:author id="{E433D5B8-6D40-AC96-AA7A-ADC1463B9D74}" name="Tötzer Tanja" initials="TT" userId="S::Tanja.Toetzer@ait.ac.at::61355137-d5ab-402f-94ca-8349bedbb37b" providerId="AD"/>
  <p188:author id="{2AD238FA-72F4-514C-D306-AEA10A0A598B}" name="Tötzer Tanja" initials="TT" userId="S::tanja.toetzer@ait.ac.at::61355137-d5ab-402f-94ca-8349bedbb37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rgit Reithofer" initials="BR" lastIdx="1" clrIdx="0">
    <p:extLst>
      <p:ext uri="{19B8F6BF-5375-455C-9EA6-DF929625EA0E}">
        <p15:presenceInfo xmlns:p15="http://schemas.microsoft.com/office/powerpoint/2012/main" userId="S::Birgit.Reithofer@aitonline.onmicrosoft.com::d67887ba-a677-442b-b47b-0fc25d928a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D7843F"/>
    <a:srgbClr val="E5AE7C"/>
    <a:srgbClr val="D9D9D9"/>
    <a:srgbClr val="F6F6F8"/>
    <a:srgbClr val="FFFFFF"/>
    <a:srgbClr val="7F7F7F"/>
    <a:srgbClr val="7C8388"/>
    <a:srgbClr val="617D2B"/>
    <a:srgbClr val="F3D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12" y="78"/>
      </p:cViewPr>
      <p:guideLst>
        <p:guide orient="horz" pos="566"/>
        <p:guide pos="3900"/>
        <p:guide pos="447"/>
        <p:guide pos="7233"/>
        <p:guide pos="6683"/>
        <p:guide orient="horz" pos="3793"/>
        <p:guide orient="horz" pos="3377"/>
        <p:guide orient="horz" pos="1000"/>
        <p:guide pos="37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öchersdorfer Peter" userId="S::peter.poechersdorfer@ait.ac.at::5a1a38d4-f0c2-4a2c-91cc-a2490fd5ca21" providerId="AD" clId="Web-{223E1DCB-894E-0658-05DE-4CE291B7FC6F}"/>
    <pc:docChg chg="addSld">
      <pc:chgData name="Pöchersdorfer Peter" userId="S::peter.poechersdorfer@ait.ac.at::5a1a38d4-f0c2-4a2c-91cc-a2490fd5ca21" providerId="AD" clId="Web-{223E1DCB-894E-0658-05DE-4CE291B7FC6F}" dt="2026-02-24T19:44:42.341" v="6"/>
      <pc:docMkLst>
        <pc:docMk/>
      </pc:docMkLst>
      <pc:sldChg chg="add">
        <pc:chgData name="Pöchersdorfer Peter" userId="S::peter.poechersdorfer@ait.ac.at::5a1a38d4-f0c2-4a2c-91cc-a2490fd5ca21" providerId="AD" clId="Web-{223E1DCB-894E-0658-05DE-4CE291B7FC6F}" dt="2026-02-24T19:44:41.919" v="1"/>
        <pc:sldMkLst>
          <pc:docMk/>
          <pc:sldMk cId="2805198135" sldId="623"/>
        </pc:sldMkLst>
      </pc:sldChg>
      <pc:sldChg chg="add">
        <pc:chgData name="Pöchersdorfer Peter" userId="S::peter.poechersdorfer@ait.ac.at::5a1a38d4-f0c2-4a2c-91cc-a2490fd5ca21" providerId="AD" clId="Web-{223E1DCB-894E-0658-05DE-4CE291B7FC6F}" dt="2026-02-24T19:44:42.091" v="3"/>
        <pc:sldMkLst>
          <pc:docMk/>
          <pc:sldMk cId="1300742669" sldId="624"/>
        </pc:sldMkLst>
      </pc:sldChg>
      <pc:sldChg chg="add">
        <pc:chgData name="Pöchersdorfer Peter" userId="S::peter.poechersdorfer@ait.ac.at::5a1a38d4-f0c2-4a2c-91cc-a2490fd5ca21" providerId="AD" clId="Web-{223E1DCB-894E-0658-05DE-4CE291B7FC6F}" dt="2026-02-24T19:44:42.185" v="4"/>
        <pc:sldMkLst>
          <pc:docMk/>
          <pc:sldMk cId="2509871076" sldId="625"/>
        </pc:sldMkLst>
      </pc:sldChg>
      <pc:sldChg chg="add">
        <pc:chgData name="Pöchersdorfer Peter" userId="S::peter.poechersdorfer@ait.ac.at::5a1a38d4-f0c2-4a2c-91cc-a2490fd5ca21" providerId="AD" clId="Web-{223E1DCB-894E-0658-05DE-4CE291B7FC6F}" dt="2026-02-24T19:44:42.263" v="5"/>
        <pc:sldMkLst>
          <pc:docMk/>
          <pc:sldMk cId="2475524302" sldId="626"/>
        </pc:sldMkLst>
      </pc:sldChg>
      <pc:sldChg chg="add">
        <pc:chgData name="Pöchersdorfer Peter" userId="S::peter.poechersdorfer@ait.ac.at::5a1a38d4-f0c2-4a2c-91cc-a2490fd5ca21" providerId="AD" clId="Web-{223E1DCB-894E-0658-05DE-4CE291B7FC6F}" dt="2026-02-24T19:44:42.341" v="6"/>
        <pc:sldMkLst>
          <pc:docMk/>
          <pc:sldMk cId="3861215060" sldId="627"/>
        </pc:sldMkLst>
      </pc:sldChg>
      <pc:sldChg chg="add">
        <pc:chgData name="Pöchersdorfer Peter" userId="S::peter.poechersdorfer@ait.ac.at::5a1a38d4-f0c2-4a2c-91cc-a2490fd5ca21" providerId="AD" clId="Web-{223E1DCB-894E-0658-05DE-4CE291B7FC6F}" dt="2026-02-24T19:44:41.825" v="0"/>
        <pc:sldMkLst>
          <pc:docMk/>
          <pc:sldMk cId="2118690627" sldId="2134959677"/>
        </pc:sldMkLst>
      </pc:sldChg>
      <pc:sldChg chg="add">
        <pc:chgData name="Pöchersdorfer Peter" userId="S::peter.poechersdorfer@ait.ac.at::5a1a38d4-f0c2-4a2c-91cc-a2490fd5ca21" providerId="AD" clId="Web-{223E1DCB-894E-0658-05DE-4CE291B7FC6F}" dt="2026-02-24T19:44:41.997" v="2"/>
        <pc:sldMkLst>
          <pc:docMk/>
          <pc:sldMk cId="2651447310" sldId="2134959699"/>
        </pc:sldMkLst>
      </pc:sldChg>
    </pc:docChg>
  </pc:docChgLst>
  <pc:docChgLst>
    <pc:chgData name="Pöchersdorfer Peter" userId="S::peter.poechersdorfer@ait.ac.at::5a1a38d4-f0c2-4a2c-91cc-a2490fd5ca21" providerId="AD" clId="Web-{69AFFFAC-4458-4303-ED3C-843CC7798033}"/>
    <pc:docChg chg="modSld">
      <pc:chgData name="Pöchersdorfer Peter" userId="S::peter.poechersdorfer@ait.ac.at::5a1a38d4-f0c2-4a2c-91cc-a2490fd5ca21" providerId="AD" clId="Web-{69AFFFAC-4458-4303-ED3C-843CC7798033}" dt="2026-02-25T19:10:25.305" v="5" actId="20577"/>
      <pc:docMkLst>
        <pc:docMk/>
      </pc:docMkLst>
      <pc:sldChg chg="modSp">
        <pc:chgData name="Pöchersdorfer Peter" userId="S::peter.poechersdorfer@ait.ac.at::5a1a38d4-f0c2-4a2c-91cc-a2490fd5ca21" providerId="AD" clId="Web-{69AFFFAC-4458-4303-ED3C-843CC7798033}" dt="2026-02-25T19:10:07.898" v="2" actId="20577"/>
        <pc:sldMkLst>
          <pc:docMk/>
          <pc:sldMk cId="2187127888" sldId="2134959712"/>
        </pc:sldMkLst>
        <pc:spChg chg="mod">
          <ac:chgData name="Pöchersdorfer Peter" userId="S::peter.poechersdorfer@ait.ac.at::5a1a38d4-f0c2-4a2c-91cc-a2490fd5ca21" providerId="AD" clId="Web-{69AFFFAC-4458-4303-ED3C-843CC7798033}" dt="2026-02-25T19:10:07.898" v="2" actId="20577"/>
          <ac:spMkLst>
            <pc:docMk/>
            <pc:sldMk cId="2187127888" sldId="2134959712"/>
            <ac:spMk id="9" creationId="{8AFCDB45-28D4-551B-D0D1-1F5406710151}"/>
          </ac:spMkLst>
        </pc:spChg>
      </pc:sldChg>
      <pc:sldChg chg="modSp">
        <pc:chgData name="Pöchersdorfer Peter" userId="S::peter.poechersdorfer@ait.ac.at::5a1a38d4-f0c2-4a2c-91cc-a2490fd5ca21" providerId="AD" clId="Web-{69AFFFAC-4458-4303-ED3C-843CC7798033}" dt="2026-02-25T19:10:18.836" v="4" actId="20577"/>
        <pc:sldMkLst>
          <pc:docMk/>
          <pc:sldMk cId="2773981083" sldId="2134959713"/>
        </pc:sldMkLst>
        <pc:spChg chg="mod">
          <ac:chgData name="Pöchersdorfer Peter" userId="S::peter.poechersdorfer@ait.ac.at::5a1a38d4-f0c2-4a2c-91cc-a2490fd5ca21" providerId="AD" clId="Web-{69AFFFAC-4458-4303-ED3C-843CC7798033}" dt="2026-02-25T19:10:18.836" v="4" actId="20577"/>
          <ac:spMkLst>
            <pc:docMk/>
            <pc:sldMk cId="2773981083" sldId="2134959713"/>
            <ac:spMk id="9" creationId="{43836074-7E3A-18FF-A4D1-1CAE6BDEA902}"/>
          </ac:spMkLst>
        </pc:spChg>
      </pc:sldChg>
      <pc:sldChg chg="modSp">
        <pc:chgData name="Pöchersdorfer Peter" userId="S::peter.poechersdorfer@ait.ac.at::5a1a38d4-f0c2-4a2c-91cc-a2490fd5ca21" providerId="AD" clId="Web-{69AFFFAC-4458-4303-ED3C-843CC7798033}" dt="2026-02-25T19:10:25.305" v="5" actId="20577"/>
        <pc:sldMkLst>
          <pc:docMk/>
          <pc:sldMk cId="4184033025" sldId="2134959714"/>
        </pc:sldMkLst>
        <pc:spChg chg="mod">
          <ac:chgData name="Pöchersdorfer Peter" userId="S::peter.poechersdorfer@ait.ac.at::5a1a38d4-f0c2-4a2c-91cc-a2490fd5ca21" providerId="AD" clId="Web-{69AFFFAC-4458-4303-ED3C-843CC7798033}" dt="2026-02-25T19:10:25.305" v="5" actId="20577"/>
          <ac:spMkLst>
            <pc:docMk/>
            <pc:sldMk cId="4184033025" sldId="2134959714"/>
            <ac:spMk id="9" creationId="{2DE21695-1EF8-0DE3-3C1B-EB7DAC5A0DE7}"/>
          </ac:spMkLst>
        </pc:spChg>
      </pc:sldChg>
    </pc:docChg>
  </pc:docChgLst>
  <pc:docChgLst>
    <pc:chgData name="Schneider Martin" userId="cdc87bfa-5828-40ca-9bb9-d3df94447dfe" providerId="ADAL" clId="{832CACC7-5414-4D56-B2DA-05761E5C25BA}"/>
    <pc:docChg chg="addSld modSld sldOrd">
      <pc:chgData name="Schneider Martin" userId="cdc87bfa-5828-40ca-9bb9-d3df94447dfe" providerId="ADAL" clId="{832CACC7-5414-4D56-B2DA-05761E5C25BA}" dt="2026-02-26T07:47:16.847" v="14"/>
      <pc:docMkLst>
        <pc:docMk/>
      </pc:docMkLst>
      <pc:sldChg chg="ord">
        <pc:chgData name="Schneider Martin" userId="cdc87bfa-5828-40ca-9bb9-d3df94447dfe" providerId="ADAL" clId="{832CACC7-5414-4D56-B2DA-05761E5C25BA}" dt="2026-02-26T07:47:16.847" v="14"/>
        <pc:sldMkLst>
          <pc:docMk/>
          <pc:sldMk cId="1371280193" sldId="487"/>
        </pc:sldMkLst>
      </pc:sldChg>
      <pc:sldChg chg="modSp mod">
        <pc:chgData name="Schneider Martin" userId="cdc87bfa-5828-40ca-9bb9-d3df94447dfe" providerId="ADAL" clId="{832CACC7-5414-4D56-B2DA-05761E5C25BA}" dt="2026-02-25T07:38:33.819" v="10" actId="20577"/>
        <pc:sldMkLst>
          <pc:docMk/>
          <pc:sldMk cId="3860561325" sldId="2134959715"/>
        </pc:sldMkLst>
        <pc:spChg chg="mod">
          <ac:chgData name="Schneider Martin" userId="cdc87bfa-5828-40ca-9bb9-d3df94447dfe" providerId="ADAL" clId="{832CACC7-5414-4D56-B2DA-05761E5C25BA}" dt="2026-02-25T07:38:33.819" v="10" actId="20577"/>
          <ac:spMkLst>
            <pc:docMk/>
            <pc:sldMk cId="3860561325" sldId="2134959715"/>
            <ac:spMk id="9" creationId="{7380B6E9-9552-BB65-2CE3-DC76880E9A4B}"/>
          </ac:spMkLst>
        </pc:spChg>
      </pc:sldChg>
      <pc:sldChg chg="new">
        <pc:chgData name="Schneider Martin" userId="cdc87bfa-5828-40ca-9bb9-d3df94447dfe" providerId="ADAL" clId="{832CACC7-5414-4D56-B2DA-05761E5C25BA}" dt="2026-02-25T07:37:55.090" v="0" actId="680"/>
        <pc:sldMkLst>
          <pc:docMk/>
          <pc:sldMk cId="2174062221" sldId="2134959716"/>
        </pc:sldMkLst>
      </pc:sldChg>
      <pc:sldChg chg="new">
        <pc:chgData name="Schneider Martin" userId="cdc87bfa-5828-40ca-9bb9-d3df94447dfe" providerId="ADAL" clId="{832CACC7-5414-4D56-B2DA-05761E5C25BA}" dt="2026-02-25T07:38:55.848" v="11" actId="680"/>
        <pc:sldMkLst>
          <pc:docMk/>
          <pc:sldMk cId="1284139907" sldId="2134959717"/>
        </pc:sldMkLst>
      </pc:sldChg>
      <pc:sldChg chg="new">
        <pc:chgData name="Schneider Martin" userId="cdc87bfa-5828-40ca-9bb9-d3df94447dfe" providerId="ADAL" clId="{832CACC7-5414-4D56-B2DA-05761E5C25BA}" dt="2026-02-25T07:39:10.611" v="12" actId="680"/>
        <pc:sldMkLst>
          <pc:docMk/>
          <pc:sldMk cId="1630966106" sldId="2134959718"/>
        </pc:sldMkLst>
      </pc:sldChg>
    </pc:docChg>
  </pc:docChgLst>
  <pc:docChgLst>
    <pc:chgData name="Pöchersdorfer Peter" userId="S::peter.poechersdorfer@ait.ac.at::5a1a38d4-f0c2-4a2c-91cc-a2490fd5ca21" providerId="AD" clId="Web-{713B4CC3-72B6-6E0D-532C-7FA234C7C40B}"/>
    <pc:docChg chg="delSld">
      <pc:chgData name="Pöchersdorfer Peter" userId="S::peter.poechersdorfer@ait.ac.at::5a1a38d4-f0c2-4a2c-91cc-a2490fd5ca21" providerId="AD" clId="Web-{713B4CC3-72B6-6E0D-532C-7FA234C7C40B}" dt="2026-02-24T20:17:13.925" v="2"/>
      <pc:docMkLst>
        <pc:docMk/>
      </pc:docMkLst>
      <pc:sldChg chg="del">
        <pc:chgData name="Pöchersdorfer Peter" userId="S::peter.poechersdorfer@ait.ac.at::5a1a38d4-f0c2-4a2c-91cc-a2490fd5ca21" providerId="AD" clId="Web-{713B4CC3-72B6-6E0D-532C-7FA234C7C40B}" dt="2026-02-24T20:16:56.409" v="1"/>
        <pc:sldMkLst>
          <pc:docMk/>
          <pc:sldMk cId="4196121637" sldId="485"/>
        </pc:sldMkLst>
      </pc:sldChg>
      <pc:sldChg chg="del">
        <pc:chgData name="Pöchersdorfer Peter" userId="S::peter.poechersdorfer@ait.ac.at::5a1a38d4-f0c2-4a2c-91cc-a2490fd5ca21" providerId="AD" clId="Web-{713B4CC3-72B6-6E0D-532C-7FA234C7C40B}" dt="2026-02-24T20:17:13.925" v="2"/>
        <pc:sldMkLst>
          <pc:docMk/>
          <pc:sldMk cId="3342142466" sldId="2134959682"/>
        </pc:sldMkLst>
      </pc:sldChg>
      <pc:sldChg chg="del">
        <pc:chgData name="Pöchersdorfer Peter" userId="S::peter.poechersdorfer@ait.ac.at::5a1a38d4-f0c2-4a2c-91cc-a2490fd5ca21" providerId="AD" clId="Web-{713B4CC3-72B6-6E0D-532C-7FA234C7C40B}" dt="2026-02-24T20:16:51.409" v="0"/>
        <pc:sldMkLst>
          <pc:docMk/>
          <pc:sldMk cId="3844651615" sldId="213495971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/>
              <a:t>1/1</a:t>
            </a:r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29286428-3033-F948-BAA0-5E6A7D49C7B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3851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1288" y="768350"/>
            <a:ext cx="68183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0925"/>
            <a:ext cx="520382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/>
              <a:t>1/1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25" tIns="47762" rIns="95525" bIns="4776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1148692A-D6D2-8340-BB47-13E8A19B5FC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21594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Geneva" pitchFamily="-107" charset="-128"/>
        <a:cs typeface="Geneva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Geneva" pitchFamily="-107" charset="-128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Geneva" pitchFamily="-107" charset="-128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48692A-D6D2-8340-BB47-13E8A19B5FC4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7542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696002" y="1767801"/>
            <a:ext cx="10769601" cy="1495743"/>
          </a:xfrm>
        </p:spPr>
        <p:txBody>
          <a:bodyPr anchor="b"/>
          <a:lstStyle>
            <a:lvl1pPr>
              <a:lnSpc>
                <a:spcPts val="5333"/>
              </a:lnSpc>
              <a:defRPr sz="4800" cap="all" baseline="0">
                <a:solidFill>
                  <a:schemeClr val="tx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06969" y="3290517"/>
            <a:ext cx="10765367" cy="1194600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667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noProof="0"/>
              <a:t>Master-Untertitelformat bearbeiten</a:t>
            </a:r>
            <a:endParaRPr lang="en-GB" noProof="0"/>
          </a:p>
        </p:txBody>
      </p:sp>
      <p:sp>
        <p:nvSpPr>
          <p:cNvPr id="5" name="Inhaltsplatzhalter 3"/>
          <p:cNvSpPr>
            <a:spLocks noGrp="1"/>
          </p:cNvSpPr>
          <p:nvPr>
            <p:ph sz="half" idx="2"/>
          </p:nvPr>
        </p:nvSpPr>
        <p:spPr>
          <a:xfrm>
            <a:off x="706967" y="4476047"/>
            <a:ext cx="10769600" cy="1550640"/>
          </a:xfrm>
        </p:spPr>
        <p:txBody>
          <a:bodyPr/>
          <a:lstStyle>
            <a:lvl1pPr>
              <a:buNone/>
              <a:defRPr sz="2133">
                <a:solidFill>
                  <a:srgbClr val="000A10"/>
                </a:solidFill>
              </a:defRPr>
            </a:lvl1pPr>
            <a:lvl2pPr>
              <a:defRPr sz="2400">
                <a:solidFill>
                  <a:srgbClr val="000A10"/>
                </a:solidFill>
              </a:defRPr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6267" y="607783"/>
            <a:ext cx="2982707" cy="879516"/>
          </a:xfrm>
          <a:prstGeom prst="rect">
            <a:avLst/>
          </a:prstGeom>
        </p:spPr>
      </p:pic>
      <p:pic>
        <p:nvPicPr>
          <p:cNvPr id="2" name="Grafik 1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5185280D-3002-E0BE-3F27-CE769846E4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19186" y="607783"/>
            <a:ext cx="1999404" cy="878400"/>
          </a:xfrm>
          <a:prstGeom prst="rect">
            <a:avLst/>
          </a:prstGeom>
        </p:spPr>
      </p:pic>
      <p:pic>
        <p:nvPicPr>
          <p:cNvPr id="3" name="Grafik 2" descr="Ein Bild, das Text, Design, Grafiken, Cartoon enthält.&#10;&#10;Automatisch generierte Beschreibung">
            <a:extLst>
              <a:ext uri="{FF2B5EF4-FFF2-40B4-BE49-F238E27FC236}">
                <a16:creationId xmlns:a16="http://schemas.microsoft.com/office/drawing/2014/main" id="{96D7AFA1-7789-18CE-42C3-FBACCC631C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15994" b="19422"/>
          <a:stretch/>
        </p:blipFill>
        <p:spPr>
          <a:xfrm>
            <a:off x="7167884" y="2941982"/>
            <a:ext cx="4304452" cy="27799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ss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/>
          <p:cNvSpPr>
            <a:spLocks noGrp="1"/>
          </p:cNvSpPr>
          <p:nvPr>
            <p:ph type="pic" sz="quarter" idx="12"/>
          </p:nvPr>
        </p:nvSpPr>
        <p:spPr bwMode="auto">
          <a:xfrm>
            <a:off x="710795" y="1237921"/>
            <a:ext cx="10781056" cy="4780236"/>
          </a:xfrm>
          <a:custGeom>
            <a:avLst/>
            <a:gdLst>
              <a:gd name="connsiteX0" fmla="*/ 8 w 8085792"/>
              <a:gd name="connsiteY0" fmla="*/ 0 h 3585177"/>
              <a:gd name="connsiteX1" fmla="*/ 8085792 w 8085792"/>
              <a:gd name="connsiteY1" fmla="*/ 0 h 3585177"/>
              <a:gd name="connsiteX2" fmla="*/ 8083990 w 8085792"/>
              <a:gd name="connsiteY2" fmla="*/ 2920424 h 3585177"/>
              <a:gd name="connsiteX3" fmla="*/ 7426443 w 8085792"/>
              <a:gd name="connsiteY3" fmla="*/ 3585177 h 3585177"/>
              <a:gd name="connsiteX4" fmla="*/ 305 w 8085792"/>
              <a:gd name="connsiteY4" fmla="*/ 3581991 h 3585177"/>
              <a:gd name="connsiteX5" fmla="*/ 3 w 8085792"/>
              <a:gd name="connsiteY5" fmla="*/ 34892 h 3585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5792" h="3585177">
                <a:moveTo>
                  <a:pt x="8" y="0"/>
                </a:moveTo>
                <a:lnTo>
                  <a:pt x="8085792" y="0"/>
                </a:lnTo>
                <a:lnTo>
                  <a:pt x="8083990" y="2920424"/>
                </a:lnTo>
                <a:lnTo>
                  <a:pt x="7426443" y="3585177"/>
                </a:lnTo>
                <a:lnTo>
                  <a:pt x="305" y="3581991"/>
                </a:lnTo>
                <a:cubicBezTo>
                  <a:pt x="1165" y="2190443"/>
                  <a:pt x="-71" y="1255292"/>
                  <a:pt x="3" y="34892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 noProof="0"/>
              <a:t>Bild auf Platzhalter ziehen oder durch Klicken auf Symbol hinzufügen</a:t>
            </a:r>
            <a:endParaRPr lang="en-GB" noProof="0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8752" y="6275246"/>
            <a:ext cx="2432049" cy="25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4579" y="6273149"/>
            <a:ext cx="2540000" cy="25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5F8A39F7-97EC-2142-B264-F44D66BBE89D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03888D3A-B182-8949-9F70-1309707E4E20}" type="slidenum">
              <a:rPr lang="en-GB" smtClean="0"/>
              <a:pPr>
                <a:defRPr/>
              </a:pPr>
              <a:t>‹#›</a:t>
            </a:fld>
            <a:endParaRPr lang="en-GB" sz="1867"/>
          </a:p>
        </p:txBody>
      </p:sp>
      <p:sp>
        <p:nvSpPr>
          <p:cNvPr id="4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198AD64C-CCF5-CC4A-BA46-EEB0FF8EC03D}" type="datetime1">
              <a:rPr lang="en-GB" smtClean="0"/>
              <a:pPr>
                <a:defRPr/>
              </a:pPr>
              <a:t>03/03/2026</a:t>
            </a:fld>
            <a:endParaRPr lang="en-GB" sz="1867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7" name="Bildplatzhalter 7"/>
          <p:cNvSpPr>
            <a:spLocks noGrp="1"/>
          </p:cNvSpPr>
          <p:nvPr>
            <p:ph type="pic" sz="quarter" idx="12"/>
          </p:nvPr>
        </p:nvSpPr>
        <p:spPr>
          <a:xfrm>
            <a:off x="719669" y="160234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7"/>
          </p:nvPr>
        </p:nvSpPr>
        <p:spPr>
          <a:xfrm>
            <a:off x="719669" y="3121103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22"/>
          </p:nvPr>
        </p:nvSpPr>
        <p:spPr>
          <a:xfrm>
            <a:off x="719669" y="463080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2" name="Bildplatzhalter 7"/>
          <p:cNvSpPr>
            <a:spLocks noGrp="1"/>
          </p:cNvSpPr>
          <p:nvPr>
            <p:ph type="pic" sz="quarter" idx="23"/>
          </p:nvPr>
        </p:nvSpPr>
        <p:spPr>
          <a:xfrm>
            <a:off x="3590396" y="160234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24"/>
          </p:nvPr>
        </p:nvSpPr>
        <p:spPr>
          <a:xfrm>
            <a:off x="3590396" y="3121103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25"/>
          </p:nvPr>
        </p:nvSpPr>
        <p:spPr>
          <a:xfrm>
            <a:off x="3590396" y="463080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26"/>
          </p:nvPr>
        </p:nvSpPr>
        <p:spPr>
          <a:xfrm>
            <a:off x="6461123" y="160234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27"/>
          </p:nvPr>
        </p:nvSpPr>
        <p:spPr>
          <a:xfrm>
            <a:off x="6461123" y="3121103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28"/>
          </p:nvPr>
        </p:nvSpPr>
        <p:spPr>
          <a:xfrm>
            <a:off x="6461123" y="463080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8" name="Bildplatzhalter 7"/>
          <p:cNvSpPr>
            <a:spLocks noGrp="1"/>
          </p:cNvSpPr>
          <p:nvPr>
            <p:ph type="pic" sz="quarter" idx="29"/>
          </p:nvPr>
        </p:nvSpPr>
        <p:spPr>
          <a:xfrm>
            <a:off x="9331851" y="160234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9" name="Bildplatzhalter 7"/>
          <p:cNvSpPr>
            <a:spLocks noGrp="1"/>
          </p:cNvSpPr>
          <p:nvPr>
            <p:ph type="pic" sz="quarter" idx="30"/>
          </p:nvPr>
        </p:nvSpPr>
        <p:spPr>
          <a:xfrm>
            <a:off x="9331851" y="3121103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20" name="Bildplatzhalter 7"/>
          <p:cNvSpPr>
            <a:spLocks noGrp="1"/>
          </p:cNvSpPr>
          <p:nvPr>
            <p:ph type="pic" sz="quarter" idx="31"/>
          </p:nvPr>
        </p:nvSpPr>
        <p:spPr>
          <a:xfrm>
            <a:off x="9331851" y="4630809"/>
            <a:ext cx="2160000" cy="1392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96002" y="1728001"/>
            <a:ext cx="10769601" cy="1089025"/>
          </a:xfrm>
        </p:spPr>
        <p:txBody>
          <a:bodyPr anchor="b"/>
          <a:lstStyle>
            <a:lvl1pPr>
              <a:lnSpc>
                <a:spcPts val="5333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GB" noProof="0" err="1"/>
              <a:t>Dankeschön</a:t>
            </a:r>
            <a:endParaRPr lang="en-GB" noProof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06969" y="2844000"/>
            <a:ext cx="10765367" cy="801024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667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noProof="0"/>
              <a:t>Master-Untertitelformat bearbeiten</a:t>
            </a:r>
            <a:endParaRPr lang="en-GB" noProof="0"/>
          </a:p>
        </p:txBody>
      </p:sp>
      <p:pic>
        <p:nvPicPr>
          <p:cNvPr id="29" name="Bild 2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6267" y="607783"/>
            <a:ext cx="2982707" cy="879516"/>
          </a:xfrm>
          <a:prstGeom prst="rect">
            <a:avLst/>
          </a:prstGeom>
        </p:spPr>
      </p:pic>
      <p:pic>
        <p:nvPicPr>
          <p:cNvPr id="2" name="Grafik 1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95906F03-98BF-804A-203E-CDE444B85F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19186" y="607783"/>
            <a:ext cx="1999404" cy="878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uppierung 58"/>
          <p:cNvGrpSpPr/>
          <p:nvPr userDrawn="1"/>
        </p:nvGrpSpPr>
        <p:grpSpPr>
          <a:xfrm>
            <a:off x="-10421" y="0"/>
            <a:ext cx="12212841" cy="6858000"/>
            <a:chOff x="-7816" y="0"/>
            <a:chExt cx="9159631" cy="5143500"/>
          </a:xfrm>
        </p:grpSpPr>
        <p:grpSp>
          <p:nvGrpSpPr>
            <p:cNvPr id="25" name="Gruppierung 24"/>
            <p:cNvGrpSpPr/>
            <p:nvPr userDrawn="1"/>
          </p:nvGrpSpPr>
          <p:grpSpPr>
            <a:xfrm>
              <a:off x="-7816" y="0"/>
              <a:ext cx="9159631" cy="5143500"/>
              <a:chOff x="-7816" y="0"/>
              <a:chExt cx="9159631" cy="5143500"/>
            </a:xfrm>
          </p:grpSpPr>
          <p:grpSp>
            <p:nvGrpSpPr>
              <p:cNvPr id="26" name="Gruppierung 25"/>
              <p:cNvGrpSpPr/>
              <p:nvPr userDrawn="1"/>
            </p:nvGrpSpPr>
            <p:grpSpPr>
              <a:xfrm>
                <a:off x="-7816" y="0"/>
                <a:ext cx="9159631" cy="5143500"/>
                <a:chOff x="-7816" y="0"/>
                <a:chExt cx="9159631" cy="5143500"/>
              </a:xfrm>
            </p:grpSpPr>
            <p:cxnSp>
              <p:nvCxnSpPr>
                <p:cNvPr id="28" name="Gerade Verbindung 27"/>
                <p:cNvCxnSpPr/>
                <p:nvPr userDrawn="1"/>
              </p:nvCxnSpPr>
              <p:spPr bwMode="auto">
                <a:xfrm>
                  <a:off x="530225" y="0"/>
                  <a:ext cx="0" cy="514350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9" name="Gerade Verbindung 28"/>
                <p:cNvCxnSpPr/>
                <p:nvPr userDrawn="1"/>
              </p:nvCxnSpPr>
              <p:spPr bwMode="auto">
                <a:xfrm>
                  <a:off x="8615685" y="0"/>
                  <a:ext cx="0" cy="514350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" name="Gerade Verbindung 29"/>
                <p:cNvCxnSpPr/>
                <p:nvPr userDrawn="1"/>
              </p:nvCxnSpPr>
              <p:spPr bwMode="auto">
                <a:xfrm>
                  <a:off x="7815" y="1201842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1" name="Gerade Verbindung 30"/>
                <p:cNvCxnSpPr/>
                <p:nvPr userDrawn="1"/>
              </p:nvCxnSpPr>
              <p:spPr bwMode="auto">
                <a:xfrm>
                  <a:off x="0" y="580012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2" name="Gerade Verbindung 31"/>
                <p:cNvCxnSpPr/>
                <p:nvPr userDrawn="1"/>
              </p:nvCxnSpPr>
              <p:spPr bwMode="auto">
                <a:xfrm>
                  <a:off x="-7816" y="4814186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3" name="Gerade Verbindung 32"/>
                <p:cNvCxnSpPr/>
                <p:nvPr userDrawn="1"/>
              </p:nvCxnSpPr>
              <p:spPr bwMode="auto">
                <a:xfrm>
                  <a:off x="7956376" y="0"/>
                  <a:ext cx="0" cy="514350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4" name="Gerade Verbindung 33"/>
                <p:cNvCxnSpPr/>
                <p:nvPr userDrawn="1"/>
              </p:nvCxnSpPr>
              <p:spPr bwMode="auto">
                <a:xfrm>
                  <a:off x="0" y="4515966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27" name="Gerade Verbindung 26"/>
              <p:cNvCxnSpPr/>
              <p:nvPr userDrawn="1"/>
            </p:nvCxnSpPr>
            <p:spPr bwMode="auto">
              <a:xfrm>
                <a:off x="0" y="928439"/>
                <a:ext cx="914400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55" name="Gerade Verbindung 54"/>
            <p:cNvCxnSpPr/>
            <p:nvPr userDrawn="1"/>
          </p:nvCxnSpPr>
          <p:spPr bwMode="auto">
            <a:xfrm>
              <a:off x="3572273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Gerade Verbindung 55"/>
            <p:cNvCxnSpPr/>
            <p:nvPr userDrawn="1"/>
          </p:nvCxnSpPr>
          <p:spPr bwMode="auto">
            <a:xfrm>
              <a:off x="3419872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Gerade Verbindung 56"/>
            <p:cNvCxnSpPr/>
            <p:nvPr userDrawn="1"/>
          </p:nvCxnSpPr>
          <p:spPr bwMode="auto">
            <a:xfrm>
              <a:off x="4641850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Gerade Verbindung 57"/>
            <p:cNvCxnSpPr/>
            <p:nvPr userDrawn="1"/>
          </p:nvCxnSpPr>
          <p:spPr bwMode="auto">
            <a:xfrm>
              <a:off x="4489449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696002" y="4950105"/>
            <a:ext cx="10769601" cy="612161"/>
          </a:xfrm>
        </p:spPr>
        <p:txBody>
          <a:bodyPr anchor="b"/>
          <a:lstStyle>
            <a:lvl1pPr>
              <a:lnSpc>
                <a:spcPts val="5333"/>
              </a:lnSpc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06969" y="5589240"/>
            <a:ext cx="10765367" cy="801024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667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noProof="0"/>
              <a:t>Master-Untertitelformat bearbeiten</a:t>
            </a:r>
            <a:endParaRPr lang="en-GB" noProof="0"/>
          </a:p>
        </p:txBody>
      </p:sp>
      <p:sp>
        <p:nvSpPr>
          <p:cNvPr id="19" name="Bildplatzhalter 18"/>
          <p:cNvSpPr>
            <a:spLocks noGrp="1"/>
          </p:cNvSpPr>
          <p:nvPr>
            <p:ph type="pic" sz="quarter" idx="13"/>
          </p:nvPr>
        </p:nvSpPr>
        <p:spPr bwMode="auto">
          <a:xfrm>
            <a:off x="711203" y="1914104"/>
            <a:ext cx="10779263" cy="2998797"/>
          </a:xfrm>
          <a:custGeom>
            <a:avLst/>
            <a:gdLst>
              <a:gd name="connsiteX0" fmla="*/ 0 w 8084447"/>
              <a:gd name="connsiteY0" fmla="*/ 0 h 2249098"/>
              <a:gd name="connsiteX1" fmla="*/ 8083969 w 8084447"/>
              <a:gd name="connsiteY1" fmla="*/ 0 h 2249098"/>
              <a:gd name="connsiteX2" fmla="*/ 8084277 w 8084447"/>
              <a:gd name="connsiteY2" fmla="*/ 352027 h 2249098"/>
              <a:gd name="connsiteX3" fmla="*/ 8083685 w 8084447"/>
              <a:gd name="connsiteY3" fmla="*/ 1586625 h 2249098"/>
              <a:gd name="connsiteX4" fmla="*/ 7426138 w 8084447"/>
              <a:gd name="connsiteY4" fmla="*/ 2249098 h 2249098"/>
              <a:gd name="connsiteX5" fmla="*/ 0 w 8084447"/>
              <a:gd name="connsiteY5" fmla="*/ 2245923 h 2249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4447" h="2249098">
                <a:moveTo>
                  <a:pt x="0" y="0"/>
                </a:moveTo>
                <a:lnTo>
                  <a:pt x="8083969" y="0"/>
                </a:lnTo>
                <a:lnTo>
                  <a:pt x="8084277" y="352027"/>
                </a:lnTo>
                <a:cubicBezTo>
                  <a:pt x="8084578" y="798937"/>
                  <a:pt x="8084538" y="1221624"/>
                  <a:pt x="8083685" y="1586625"/>
                </a:cubicBezTo>
                <a:lnTo>
                  <a:pt x="7426138" y="2249098"/>
                </a:lnTo>
                <a:lnTo>
                  <a:pt x="0" y="2245923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 noProof="0"/>
              <a:t>Bild auf Platzhalter ziehen oder durch Klicken auf Symbol hinzufügen</a:t>
            </a:r>
            <a:endParaRPr lang="en-GB" noProof="0"/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6267" y="607783"/>
            <a:ext cx="2982707" cy="879516"/>
          </a:xfrm>
          <a:prstGeom prst="rect">
            <a:avLst/>
          </a:prstGeom>
        </p:spPr>
      </p:pic>
      <p:pic>
        <p:nvPicPr>
          <p:cNvPr id="2" name="Grafik 1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BF6E8128-D73A-B8DD-FCFE-28279B47ED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19186" y="607783"/>
            <a:ext cx="1999404" cy="878400"/>
          </a:xfrm>
          <a:prstGeom prst="rect">
            <a:avLst/>
          </a:prstGeom>
        </p:spPr>
      </p:pic>
      <p:pic>
        <p:nvPicPr>
          <p:cNvPr id="4" name="Grafik 3" descr="Ein Bild, das Text, Design, Grafiken, Cartoon enthält.&#10;&#10;Automatisch generierte Beschreibung">
            <a:extLst>
              <a:ext uri="{FF2B5EF4-FFF2-40B4-BE49-F238E27FC236}">
                <a16:creationId xmlns:a16="http://schemas.microsoft.com/office/drawing/2014/main" id="{FB822561-2BFF-2A76-F79B-45C15942F7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15994" b="19422"/>
          <a:stretch/>
        </p:blipFill>
        <p:spPr>
          <a:xfrm>
            <a:off x="9521470" y="5897463"/>
            <a:ext cx="1486612" cy="9601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696002" y="1728001"/>
            <a:ext cx="10769601" cy="1089025"/>
          </a:xfrm>
        </p:spPr>
        <p:txBody>
          <a:bodyPr anchor="b"/>
          <a:lstStyle>
            <a:lvl1pPr>
              <a:lnSpc>
                <a:spcPts val="5333"/>
              </a:lnSpc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06969" y="2844000"/>
            <a:ext cx="10765367" cy="1194600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667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noProof="0"/>
              <a:t>Master-Untertitelformat bearbeiten</a:t>
            </a:r>
            <a:endParaRPr lang="en-GB" noProof="0"/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6267" y="607783"/>
            <a:ext cx="2982707" cy="879516"/>
          </a:xfrm>
          <a:prstGeom prst="rect">
            <a:avLst/>
          </a:prstGeom>
        </p:spPr>
      </p:pic>
      <p:pic>
        <p:nvPicPr>
          <p:cNvPr id="2" name="Grafik 1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8875D761-26B5-A5E8-EAF1-A5148EDC62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19186" y="607783"/>
            <a:ext cx="1999404" cy="878400"/>
          </a:xfrm>
          <a:prstGeom prst="rect">
            <a:avLst/>
          </a:prstGeom>
        </p:spPr>
      </p:pic>
      <p:pic>
        <p:nvPicPr>
          <p:cNvPr id="8" name="Grafik 7" descr="Ein Bild, das Text, Design, Grafiken, Cartoon enthält.&#10;&#10;Automatisch generierte Beschreibung">
            <a:extLst>
              <a:ext uri="{FF2B5EF4-FFF2-40B4-BE49-F238E27FC236}">
                <a16:creationId xmlns:a16="http://schemas.microsoft.com/office/drawing/2014/main" id="{C2F3F527-A7FA-7975-93D5-D500C0EA25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15994" b="19422"/>
          <a:stretch/>
        </p:blipFill>
        <p:spPr>
          <a:xfrm>
            <a:off x="7167884" y="2941982"/>
            <a:ext cx="4304452" cy="27799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nhaltsplatzhalter 17"/>
          <p:cNvSpPr>
            <a:spLocks noGrp="1"/>
          </p:cNvSpPr>
          <p:nvPr>
            <p:ph sz="quarter" idx="12"/>
          </p:nvPr>
        </p:nvSpPr>
        <p:spPr>
          <a:xfrm>
            <a:off x="706967" y="1604797"/>
            <a:ext cx="10780613" cy="4416491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06967" y="356659"/>
            <a:ext cx="8365364" cy="96010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8752" y="6275246"/>
            <a:ext cx="2432049" cy="2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4579" y="6273149"/>
            <a:ext cx="2540000" cy="2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Subtitel Fre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type="subTitle" idx="1"/>
          </p:nvPr>
        </p:nvSpPr>
        <p:spPr>
          <a:xfrm>
            <a:off x="706969" y="1584797"/>
            <a:ext cx="10773833" cy="290753"/>
          </a:xfrm>
        </p:spPr>
        <p:txBody>
          <a:bodyPr/>
          <a:lstStyle>
            <a:lvl1pPr marL="0" indent="0" algn="l">
              <a:buNone/>
              <a:defRPr>
                <a:solidFill>
                  <a:schemeClr val="accent3">
                    <a:lumMod val="75000"/>
                  </a:schemeClr>
                </a:solidFill>
              </a:defRPr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de-DE" noProof="0"/>
              <a:t>Master-Untertitelformat bearbeiten</a:t>
            </a:r>
            <a:endParaRPr lang="en-GB" noProof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8" name="Inhaltsplatzhalter 17"/>
          <p:cNvSpPr>
            <a:spLocks noGrp="1"/>
          </p:cNvSpPr>
          <p:nvPr>
            <p:ph sz="quarter" idx="12"/>
          </p:nvPr>
        </p:nvSpPr>
        <p:spPr>
          <a:xfrm>
            <a:off x="706967" y="1953493"/>
            <a:ext cx="10780613" cy="4067796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9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8752" y="6275246"/>
            <a:ext cx="2432049" cy="2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4579" y="6273149"/>
            <a:ext cx="2540000" cy="2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8FC4669-B5B2-424D-A5E6-D35A4A957E17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06966" y="1604797"/>
            <a:ext cx="5278967" cy="4416491"/>
          </a:xfrm>
        </p:spPr>
        <p:txBody>
          <a:bodyPr/>
          <a:lstStyle>
            <a:lvl1pPr>
              <a:buClr>
                <a:schemeClr val="tx1"/>
              </a:buClr>
              <a:defRPr sz="2133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2133"/>
            </a:lvl2pPr>
            <a:lvl3pPr>
              <a:buClr>
                <a:schemeClr val="accent3"/>
              </a:buClr>
              <a:defRPr sz="2133"/>
            </a:lvl3pPr>
            <a:lvl4pPr>
              <a:buClr>
                <a:schemeClr val="tx1"/>
              </a:buClr>
              <a:defRPr sz="2133"/>
            </a:lvl4pPr>
            <a:lvl5pPr>
              <a:buClr>
                <a:schemeClr val="tx1"/>
              </a:buClr>
              <a:defRPr sz="2133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en-GB" noProof="0" smtClean="0"/>
              <a:pPr>
                <a:defRPr/>
              </a:pPr>
              <a:t>‹#›</a:t>
            </a:fld>
            <a:endParaRPr lang="en-GB" sz="1867" noProof="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CDA6A-1854-574C-A769-87800A426702}" type="datetime1">
              <a:rPr lang="en-GB" noProof="0" smtClean="0"/>
              <a:t>03/03/2026</a:t>
            </a:fld>
            <a:endParaRPr lang="en-GB" sz="1867" noProof="0"/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2"/>
          </p:nvPr>
        </p:nvSpPr>
        <p:spPr bwMode="auto">
          <a:xfrm>
            <a:off x="6192012" y="1602349"/>
            <a:ext cx="5299625" cy="4418939"/>
          </a:xfrm>
          <a:custGeom>
            <a:avLst/>
            <a:gdLst>
              <a:gd name="connsiteX0" fmla="*/ 0 w 3974719"/>
              <a:gd name="connsiteY0" fmla="*/ 0 h 3314204"/>
              <a:gd name="connsiteX1" fmla="*/ 3974719 w 3974719"/>
              <a:gd name="connsiteY1" fmla="*/ 0 h 3314204"/>
              <a:gd name="connsiteX2" fmla="*/ 3973079 w 3974719"/>
              <a:gd name="connsiteY2" fmla="*/ 2650893 h 3314204"/>
              <a:gd name="connsiteX3" fmla="*/ 3315532 w 3974719"/>
              <a:gd name="connsiteY3" fmla="*/ 3314204 h 3314204"/>
              <a:gd name="connsiteX4" fmla="*/ 0 w 3974719"/>
              <a:gd name="connsiteY4" fmla="*/ 3312785 h 3314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4719" h="3314204">
                <a:moveTo>
                  <a:pt x="0" y="0"/>
                </a:moveTo>
                <a:lnTo>
                  <a:pt x="3974719" y="0"/>
                </a:lnTo>
                <a:lnTo>
                  <a:pt x="3973079" y="2650893"/>
                </a:lnTo>
                <a:lnTo>
                  <a:pt x="3315532" y="3314204"/>
                </a:lnTo>
                <a:lnTo>
                  <a:pt x="0" y="3312785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 noProof="0"/>
              <a:t>Bild auf Platzhalter ziehen oder durch Klicken auf Symbol hinzufügen</a:t>
            </a:r>
            <a:endParaRPr lang="en-GB" noProof="0"/>
          </a:p>
        </p:txBody>
      </p:sp>
      <p:sp>
        <p:nvSpPr>
          <p:cNvPr id="7" name="Titel 2"/>
          <p:cNvSpPr>
            <a:spLocks noGrp="1"/>
          </p:cNvSpPr>
          <p:nvPr>
            <p:ph type="title"/>
          </p:nvPr>
        </p:nvSpPr>
        <p:spPr>
          <a:xfrm>
            <a:off x="706967" y="452669"/>
            <a:ext cx="8365364" cy="864096"/>
          </a:xfrm>
        </p:spPr>
        <p:txBody>
          <a:bodyPr/>
          <a:lstStyle/>
          <a:p>
            <a:r>
              <a:rPr lang="de-DE" noProof="0"/>
              <a:t>Mastertitelformat bearbeiten</a:t>
            </a:r>
            <a:endParaRPr lang="en-GB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zwei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06966" y="1604797"/>
            <a:ext cx="5278967" cy="4416491"/>
          </a:xfrm>
        </p:spPr>
        <p:txBody>
          <a:bodyPr/>
          <a:lstStyle>
            <a:lvl1pPr>
              <a:buClr>
                <a:schemeClr val="tx1"/>
              </a:buClr>
              <a:defRPr sz="2133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2133"/>
            </a:lvl2pPr>
            <a:lvl3pPr>
              <a:buClr>
                <a:schemeClr val="accent3"/>
              </a:buClr>
              <a:defRPr sz="2133"/>
            </a:lvl3pPr>
            <a:lvl4pPr>
              <a:buClr>
                <a:schemeClr val="tx1"/>
              </a:buClr>
              <a:defRPr sz="2133"/>
            </a:lvl4pPr>
            <a:lvl5pPr>
              <a:buClr>
                <a:schemeClr val="tx1"/>
              </a:buClr>
              <a:defRPr sz="2133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en-GB" noProof="0" smtClean="0"/>
              <a:pPr>
                <a:defRPr/>
              </a:pPr>
              <a:t>‹#›</a:t>
            </a:fld>
            <a:endParaRPr lang="en-GB" sz="1867" noProof="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CDA6A-1854-574C-A769-87800A426702}" type="datetime1">
              <a:rPr lang="en-GB" noProof="0" smtClean="0"/>
              <a:t>03/03/2026</a:t>
            </a:fld>
            <a:endParaRPr lang="en-GB" sz="1867" noProof="0"/>
          </a:p>
        </p:txBody>
      </p:sp>
      <p:sp>
        <p:nvSpPr>
          <p:cNvPr id="7" name="Titel 2"/>
          <p:cNvSpPr>
            <a:spLocks noGrp="1"/>
          </p:cNvSpPr>
          <p:nvPr>
            <p:ph type="title"/>
          </p:nvPr>
        </p:nvSpPr>
        <p:spPr>
          <a:xfrm>
            <a:off x="706967" y="452669"/>
            <a:ext cx="8365364" cy="864096"/>
          </a:xfrm>
        </p:spPr>
        <p:txBody>
          <a:bodyPr/>
          <a:lstStyle/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/>
          </p:nvPr>
        </p:nvSpPr>
        <p:spPr>
          <a:xfrm>
            <a:off x="6192011" y="1604797"/>
            <a:ext cx="5280587" cy="4416491"/>
          </a:xfrm>
        </p:spPr>
        <p:txBody>
          <a:bodyPr/>
          <a:lstStyle>
            <a:lvl1pPr>
              <a:buClr>
                <a:schemeClr val="tx1"/>
              </a:buClr>
              <a:defRPr sz="2133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2133"/>
            </a:lvl2pPr>
            <a:lvl3pPr>
              <a:buClr>
                <a:schemeClr val="accent3"/>
              </a:buClr>
              <a:defRPr sz="2133"/>
            </a:lvl3pPr>
            <a:lvl4pPr>
              <a:buClr>
                <a:schemeClr val="tx1"/>
              </a:buClr>
              <a:defRPr sz="2133"/>
            </a:lvl4pPr>
            <a:lvl5pPr>
              <a:buClr>
                <a:schemeClr val="tx1"/>
              </a:buClr>
              <a:defRPr sz="2133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03888D3A-B182-8949-9F70-1309707E4E20}" type="slidenum">
              <a:rPr lang="en-GB" smtClean="0"/>
              <a:pPr>
                <a:defRPr/>
              </a:pPr>
              <a:t>‹#›</a:t>
            </a:fld>
            <a:endParaRPr lang="en-GB" sz="1867"/>
          </a:p>
        </p:txBody>
      </p:sp>
      <p:sp>
        <p:nvSpPr>
          <p:cNvPr id="4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198AD64C-CCF5-CC4A-BA46-EEB0FF8EC03D}" type="datetime1">
              <a:rPr lang="en-GB" smtClean="0"/>
              <a:pPr>
                <a:defRPr/>
              </a:pPr>
              <a:t>03/03/2026</a:t>
            </a:fld>
            <a:endParaRPr lang="en-GB" sz="1867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 bwMode="auto">
          <a:xfrm>
            <a:off x="710806" y="1602349"/>
            <a:ext cx="10780831" cy="4418939"/>
          </a:xfrm>
          <a:custGeom>
            <a:avLst/>
            <a:gdLst>
              <a:gd name="connsiteX0" fmla="*/ 0 w 8085623"/>
              <a:gd name="connsiteY0" fmla="*/ 0 h 3310018"/>
              <a:gd name="connsiteX1" fmla="*/ 8085623 w 8085623"/>
              <a:gd name="connsiteY1" fmla="*/ 0 h 3310018"/>
              <a:gd name="connsiteX2" fmla="*/ 8083983 w 8085623"/>
              <a:gd name="connsiteY2" fmla="*/ 2647545 h 3310018"/>
              <a:gd name="connsiteX3" fmla="*/ 7426436 w 8085623"/>
              <a:gd name="connsiteY3" fmla="*/ 3310018 h 3310018"/>
              <a:gd name="connsiteX4" fmla="*/ 298 w 8085623"/>
              <a:gd name="connsiteY4" fmla="*/ 3306843 h 3310018"/>
              <a:gd name="connsiteX5" fmla="*/ 1 w 8085623"/>
              <a:gd name="connsiteY5" fmla="*/ 47868 h 331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5623" h="3310018">
                <a:moveTo>
                  <a:pt x="0" y="0"/>
                </a:moveTo>
                <a:lnTo>
                  <a:pt x="8085623" y="0"/>
                </a:lnTo>
                <a:lnTo>
                  <a:pt x="8083983" y="2647545"/>
                </a:lnTo>
                <a:lnTo>
                  <a:pt x="7426436" y="3310018"/>
                </a:lnTo>
                <a:lnTo>
                  <a:pt x="298" y="3306843"/>
                </a:lnTo>
                <a:cubicBezTo>
                  <a:pt x="1092" y="2026744"/>
                  <a:pt x="100" y="1134193"/>
                  <a:pt x="1" y="47868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 noProof="0"/>
              <a:t>Bild auf Platzhalter ziehen oder durch Klicken auf Symbol hinzufügen</a:t>
            </a:r>
            <a:endParaRPr lang="en-GB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8752" y="6275246"/>
            <a:ext cx="2432049" cy="25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9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4579" y="6273149"/>
            <a:ext cx="2540000" cy="25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2FAF9002-F3AC-9D48-9425-5ADC68E24044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8752" y="6275246"/>
            <a:ext cx="2432049" cy="2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75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4579" y="6273149"/>
            <a:ext cx="2540000" cy="2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A5197BF1-BDDE-E74D-BA45-32BDC1105D8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sp>
        <p:nvSpPr>
          <p:cNvPr id="1028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706967" y="356659"/>
            <a:ext cx="8365364" cy="96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noProof="0" err="1"/>
              <a:t>Mastertitelformat</a:t>
            </a:r>
            <a:r>
              <a:rPr lang="en-GB" altLang="de-DE" noProof="0"/>
              <a:t> </a:t>
            </a:r>
            <a:r>
              <a:rPr lang="en-GB" altLang="de-DE" noProof="0" err="1"/>
              <a:t>bearbeiten</a:t>
            </a:r>
            <a:endParaRPr lang="en-GB" altLang="de-DE" noProof="0"/>
          </a:p>
        </p:txBody>
      </p:sp>
      <p:sp>
        <p:nvSpPr>
          <p:cNvPr id="1029" name="Rectangle 5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6968" y="1602318"/>
            <a:ext cx="10773833" cy="441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noProof="0" err="1"/>
              <a:t>Mastertextformat</a:t>
            </a:r>
            <a:r>
              <a:rPr lang="en-GB" altLang="de-DE" noProof="0"/>
              <a:t> </a:t>
            </a:r>
            <a:r>
              <a:rPr lang="en-GB" altLang="de-DE" noProof="0" err="1"/>
              <a:t>bearbeiten</a:t>
            </a:r>
            <a:endParaRPr lang="en-GB" altLang="de-DE" noProof="0"/>
          </a:p>
          <a:p>
            <a:pPr lvl="1"/>
            <a:r>
              <a:rPr lang="en-GB" altLang="de-DE" noProof="0" err="1"/>
              <a:t>Zweite</a:t>
            </a:r>
            <a:r>
              <a:rPr lang="en-GB" altLang="de-DE" noProof="0"/>
              <a:t> </a:t>
            </a:r>
            <a:r>
              <a:rPr lang="en-GB" altLang="de-DE" noProof="0" err="1"/>
              <a:t>Ebene</a:t>
            </a:r>
            <a:endParaRPr lang="en-GB" altLang="de-DE" noProof="0"/>
          </a:p>
          <a:p>
            <a:pPr lvl="2"/>
            <a:r>
              <a:rPr lang="en-GB" altLang="de-DE" noProof="0" err="1"/>
              <a:t>Dritte</a:t>
            </a:r>
            <a:r>
              <a:rPr lang="en-GB" altLang="de-DE" noProof="0"/>
              <a:t> </a:t>
            </a:r>
            <a:r>
              <a:rPr lang="en-GB" altLang="de-DE" noProof="0" err="1"/>
              <a:t>Ebene</a:t>
            </a:r>
            <a:endParaRPr lang="en-GB" altLang="de-DE" noProof="0"/>
          </a:p>
          <a:p>
            <a:pPr lvl="3"/>
            <a:r>
              <a:rPr lang="en-GB" altLang="de-DE" noProof="0" err="1"/>
              <a:t>Vierte</a:t>
            </a:r>
            <a:r>
              <a:rPr lang="en-GB" altLang="de-DE" noProof="0"/>
              <a:t> </a:t>
            </a:r>
            <a:r>
              <a:rPr lang="en-GB" altLang="de-DE" noProof="0" err="1"/>
              <a:t>Ebene</a:t>
            </a:r>
            <a:endParaRPr lang="en-GB" altLang="de-DE" noProof="0"/>
          </a:p>
          <a:p>
            <a:pPr lvl="4"/>
            <a:r>
              <a:rPr lang="en-GB" altLang="de-DE" noProof="0" err="1"/>
              <a:t>Fünfte</a:t>
            </a:r>
            <a:r>
              <a:rPr lang="en-GB" altLang="de-DE" noProof="0"/>
              <a:t> </a:t>
            </a:r>
            <a:r>
              <a:rPr lang="en-GB" altLang="de-DE" noProof="0" err="1"/>
              <a:t>Ebene</a:t>
            </a:r>
            <a:endParaRPr lang="en-GB" altLang="de-DE" noProof="0"/>
          </a:p>
        </p:txBody>
      </p:sp>
      <p:cxnSp>
        <p:nvCxnSpPr>
          <p:cNvPr id="1031" name="Gerade Verbindung 12"/>
          <p:cNvCxnSpPr>
            <a:cxnSpLocks noChangeShapeType="1"/>
          </p:cNvCxnSpPr>
          <p:nvPr/>
        </p:nvCxnSpPr>
        <p:spPr bwMode="auto">
          <a:xfrm>
            <a:off x="6021919" y="427039"/>
            <a:ext cx="1096433" cy="8223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8" name="Bild 7"/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639"/>
          <a:stretch/>
        </p:blipFill>
        <p:spPr>
          <a:xfrm>
            <a:off x="8350009" y="219120"/>
            <a:ext cx="2057780" cy="463345"/>
          </a:xfrm>
          <a:prstGeom prst="rect">
            <a:avLst/>
          </a:prstGeom>
        </p:spPr>
      </p:pic>
      <p:pic>
        <p:nvPicPr>
          <p:cNvPr id="3" name="Grafik 2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652F729E-40C9-4B96-96C4-4059E53F6CB7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118352" y="218065"/>
            <a:ext cx="1057062" cy="464400"/>
          </a:xfrm>
          <a:prstGeom prst="rect">
            <a:avLst/>
          </a:prstGeom>
        </p:spPr>
      </p:pic>
      <p:pic>
        <p:nvPicPr>
          <p:cNvPr id="2" name="Grafik 1" descr="Ein Bild, das Text, Design, Grafiken, Cartoon enthält.&#10;&#10;Automatisch generierte Beschreibung">
            <a:extLst>
              <a:ext uri="{FF2B5EF4-FFF2-40B4-BE49-F238E27FC236}">
                <a16:creationId xmlns:a16="http://schemas.microsoft.com/office/drawing/2014/main" id="{87A2957D-0DD5-0D14-11C7-093D59314D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t="15994" b="19422"/>
          <a:stretch/>
        </p:blipFill>
        <p:spPr>
          <a:xfrm>
            <a:off x="10485082" y="62760"/>
            <a:ext cx="1486610" cy="96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57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28" r:id="rId1"/>
    <p:sldLayoutId id="2147484729" r:id="rId2"/>
    <p:sldLayoutId id="2147484730" r:id="rId3"/>
    <p:sldLayoutId id="2147484731" r:id="rId4"/>
    <p:sldLayoutId id="2147484732" r:id="rId5"/>
    <p:sldLayoutId id="2147484733" r:id="rId6"/>
    <p:sldLayoutId id="2147484734" r:id="rId7"/>
    <p:sldLayoutId id="2147484735" r:id="rId8"/>
    <p:sldLayoutId id="2147484736" r:id="rId9"/>
    <p:sldLayoutId id="2147484737" r:id="rId10"/>
    <p:sldLayoutId id="2147484738" r:id="rId11"/>
    <p:sldLayoutId id="2147484739" r:id="rId12"/>
    <p:sldLayoutId id="2147484740" r:id="rId13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933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3467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3467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3467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3467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59824" indent="-359824" algn="l" rtl="0" eaLnBrk="1" fontAlgn="base" hangingPunct="1">
        <a:spcBef>
          <a:spcPts val="533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 sz="2133">
          <a:solidFill>
            <a:schemeClr val="tx1"/>
          </a:solidFill>
          <a:latin typeface="+mn-lt"/>
          <a:ea typeface="+mn-ea"/>
          <a:cs typeface="+mn-cs"/>
        </a:defRPr>
      </a:lvl1pPr>
      <a:lvl2pPr marL="713300" indent="-353475" algn="l" rtl="0" eaLnBrk="1" fontAlgn="base" hangingPunct="1">
        <a:spcBef>
          <a:spcPts val="533"/>
        </a:spcBef>
        <a:spcAft>
          <a:spcPct val="0"/>
        </a:spcAft>
        <a:buClr>
          <a:schemeClr val="accent3"/>
        </a:buClr>
        <a:buFont typeface="Arial" charset="0"/>
        <a:buChar char="•"/>
        <a:tabLst/>
        <a:defRPr sz="2133">
          <a:solidFill>
            <a:schemeClr val="tx1"/>
          </a:solidFill>
          <a:latin typeface="+mn-lt"/>
          <a:ea typeface="+mn-ea"/>
          <a:cs typeface="ＭＳ Ｐゴシック" charset="0"/>
        </a:defRPr>
      </a:lvl2pPr>
      <a:lvl3pPr marL="1073124" indent="-359824" algn="l" rtl="0" eaLnBrk="1" fontAlgn="base" hangingPunct="1">
        <a:spcBef>
          <a:spcPts val="533"/>
        </a:spcBef>
        <a:spcAft>
          <a:spcPct val="0"/>
        </a:spcAft>
        <a:buClr>
          <a:schemeClr val="accent3"/>
        </a:buClr>
        <a:buFont typeface="Arial" charset="0"/>
        <a:buChar char="•"/>
        <a:tabLst/>
        <a:defRPr sz="2133">
          <a:solidFill>
            <a:schemeClr val="tx1"/>
          </a:solidFill>
          <a:latin typeface="+mn-lt"/>
          <a:ea typeface="Geneva" pitchFamily="-107" charset="-128"/>
          <a:cs typeface="Geneva" pitchFamily="-107" charset="-128"/>
        </a:defRPr>
      </a:lvl3pPr>
      <a:lvl4pPr marL="1454113" indent="-380990" algn="l" rtl="0" eaLnBrk="1" fontAlgn="base" hangingPunct="1">
        <a:spcBef>
          <a:spcPts val="533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 sz="2133">
          <a:solidFill>
            <a:schemeClr val="tx1"/>
          </a:solidFill>
          <a:latin typeface="+mn-lt"/>
          <a:ea typeface="Geneva" pitchFamily="-107" charset="-128"/>
          <a:cs typeface="Geneva" charset="0"/>
        </a:defRPr>
      </a:lvl4pPr>
      <a:lvl5pPr marL="1807588" indent="-380990" algn="l" rtl="0" eaLnBrk="1" fontAlgn="base" hangingPunct="1">
        <a:spcBef>
          <a:spcPts val="533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 sz="2133">
          <a:solidFill>
            <a:schemeClr val="tx1"/>
          </a:solidFill>
          <a:latin typeface="+mn-lt"/>
          <a:ea typeface="Geneva" pitchFamily="-107" charset="-128"/>
          <a:cs typeface="Geneva" charset="0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A5E11C-D3F3-3204-1D73-071877059EA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26.02.2026</a:t>
            </a:r>
          </a:p>
          <a:p>
            <a:r>
              <a:rPr lang="de-DE" dirty="0"/>
              <a:t>Martin Schneider</a:t>
            </a:r>
          </a:p>
          <a:p>
            <a:r>
              <a:rPr lang="de-DE" dirty="0"/>
              <a:t>Peter Pöchersdorfer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B54F8FC-21D6-8F26-C6B7-2B4618C0E70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696002" y="1138766"/>
            <a:ext cx="10769601" cy="1495743"/>
          </a:xfrm>
        </p:spPr>
        <p:txBody>
          <a:bodyPr/>
          <a:lstStyle/>
          <a:p>
            <a:r>
              <a:rPr lang="de-DE" dirty="0"/>
              <a:t>Climate Ready Schools</a:t>
            </a:r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1ED4751-C749-89C8-8841-FD82B2E17BAF}"/>
              </a:ext>
            </a:extLst>
          </p:cNvPr>
          <p:cNvSpPr txBox="1"/>
          <p:nvPr/>
        </p:nvSpPr>
        <p:spPr bwMode="auto">
          <a:xfrm>
            <a:off x="6384032" y="616326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kern="0" dirty="0">
                <a:solidFill>
                  <a:schemeClr val="tx1"/>
                </a:solidFill>
              </a:rPr>
              <a:t>gefördert aus Mitteln des </a:t>
            </a:r>
            <a:br>
              <a:rPr lang="de-DE" sz="1600" kern="0" dirty="0">
                <a:solidFill>
                  <a:schemeClr val="tx1"/>
                </a:solidFill>
              </a:rPr>
            </a:br>
            <a:r>
              <a:rPr lang="de-DE" sz="1600" kern="0" dirty="0">
                <a:solidFill>
                  <a:schemeClr val="tx1"/>
                </a:solidFill>
              </a:rPr>
              <a:t>Bundesministeriums für Frauen, Wissenschaft und Forschung</a:t>
            </a:r>
            <a:endParaRPr lang="en-US" sz="1600" kern="0" dirty="0">
              <a:solidFill>
                <a:schemeClr val="tx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D143D17-BC14-CD76-6C07-08AD04E4B3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425" b="5425"/>
          <a:stretch/>
        </p:blipFill>
        <p:spPr>
          <a:xfrm>
            <a:off x="3802049" y="5935703"/>
            <a:ext cx="2374055" cy="720000"/>
          </a:xfrm>
          <a:prstGeom prst="rect">
            <a:avLst/>
          </a:prstGeom>
        </p:spPr>
      </p:pic>
      <p:pic>
        <p:nvPicPr>
          <p:cNvPr id="6" name="Grafik 5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30DDF32E-2C7C-FA91-D532-D749305B9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085" y="5981195"/>
            <a:ext cx="720000" cy="72000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E0E5B00D-CB47-1859-22EE-0C0FEA29DA95}"/>
              </a:ext>
            </a:extLst>
          </p:cNvPr>
          <p:cNvSpPr txBox="1">
            <a:spLocks/>
          </p:cNvSpPr>
          <p:nvPr/>
        </p:nvSpPr>
        <p:spPr bwMode="auto">
          <a:xfrm>
            <a:off x="755996" y="2004638"/>
            <a:ext cx="9971999" cy="155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ts val="5333"/>
              </a:lnSpc>
              <a:spcBef>
                <a:spcPct val="0"/>
              </a:spcBef>
              <a:spcAft>
                <a:spcPct val="0"/>
              </a:spcAft>
              <a:defRPr sz="48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de-DE" sz="3200" kern="0" cap="none" dirty="0">
                <a:solidFill>
                  <a:schemeClr val="accent1"/>
                </a:solidFill>
              </a:rPr>
              <a:t>Heiße Tage, coole Köpfe: Wie Schulen mit Citizen</a:t>
            </a:r>
          </a:p>
          <a:p>
            <a:pPr>
              <a:lnSpc>
                <a:spcPct val="90000"/>
              </a:lnSpc>
            </a:pPr>
            <a:r>
              <a:rPr lang="de-DE" sz="3200" kern="0" cap="none" dirty="0">
                <a:solidFill>
                  <a:schemeClr val="accent1"/>
                </a:solidFill>
              </a:rPr>
              <a:t>Science hitzeresilient werden “</a:t>
            </a:r>
            <a:endParaRPr lang="en-US" sz="3200" kern="0" cap="non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73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 gray cat wearing a blue jacket and an orange shirt">
            <a:extLst>
              <a:ext uri="{FF2B5EF4-FFF2-40B4-BE49-F238E27FC236}">
                <a16:creationId xmlns:a16="http://schemas.microsoft.com/office/drawing/2014/main" id="{DBEFABC8-174A-6A03-B743-6EC42A48E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4687237"/>
            <a:ext cx="3587749" cy="200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enkblase: wolkenförmig 13">
            <a:extLst>
              <a:ext uri="{FF2B5EF4-FFF2-40B4-BE49-F238E27FC236}">
                <a16:creationId xmlns:a16="http://schemas.microsoft.com/office/drawing/2014/main" id="{C373F520-83D8-7F6F-86DE-42F8774F7DD6}"/>
              </a:ext>
            </a:extLst>
          </p:cNvPr>
          <p:cNvSpPr/>
          <p:nvPr/>
        </p:nvSpPr>
        <p:spPr bwMode="auto">
          <a:xfrm>
            <a:off x="7196137" y="1142999"/>
            <a:ext cx="4910137" cy="3412423"/>
          </a:xfrm>
          <a:prstGeom prst="cloudCallout">
            <a:avLst>
              <a:gd name="adj1" fmla="val 1856"/>
              <a:gd name="adj2" fmla="val 62104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52F46AA-9DC1-CCFB-87C5-7522703A3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Kleines Klimaglossar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98256A-5674-0D05-2C32-F60BC31E1F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B1980B9-1D35-7999-CCC6-59FEEB71981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FCB34898-90C5-BBC1-A2EB-BF9EA22C2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3" y="1580395"/>
            <a:ext cx="7067550" cy="442912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FF1AA4D-999E-87C5-250D-286A85C36C54}"/>
              </a:ext>
            </a:extLst>
          </p:cNvPr>
          <p:cNvSpPr txBox="1"/>
          <p:nvPr/>
        </p:nvSpPr>
        <p:spPr bwMode="auto">
          <a:xfrm>
            <a:off x="7927942" y="1817298"/>
            <a:ext cx="3806858" cy="1928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400" kern="0">
                <a:solidFill>
                  <a:schemeClr val="tx1"/>
                </a:solidFill>
              </a:rPr>
              <a:t>Je weniger Klimaschutz wir betreiben,…</a:t>
            </a: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de-DE" sz="1400" kern="0">
              <a:solidFill>
                <a:schemeClr val="tx1"/>
              </a:solidFill>
            </a:endParaRPr>
          </a:p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400" kern="0">
                <a:solidFill>
                  <a:schemeClr val="tx1"/>
                </a:solidFill>
              </a:rPr>
              <a:t>…desto größer müssen die Anstrengungen der Klimaanpassung werden</a:t>
            </a: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de-DE" sz="1400" kern="0">
              <a:solidFill>
                <a:schemeClr val="tx1"/>
              </a:solidFill>
            </a:endParaRPr>
          </a:p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400" kern="0">
                <a:solidFill>
                  <a:schemeClr val="tx1"/>
                </a:solidFill>
              </a:rPr>
              <a:t>…desto resilienter (widerstandsfähiger) </a:t>
            </a:r>
            <a:br>
              <a:rPr lang="de-DE" sz="1400" kern="0">
                <a:solidFill>
                  <a:schemeClr val="tx1"/>
                </a:solidFill>
              </a:rPr>
            </a:br>
            <a:r>
              <a:rPr lang="de-DE" sz="1400" kern="0">
                <a:solidFill>
                  <a:schemeClr val="tx1"/>
                </a:solidFill>
              </a:rPr>
              <a:t>müssen wir gegenüber veränderten Klimabedingungen werden.</a:t>
            </a:r>
            <a:endParaRPr lang="en-US" sz="1400" kern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295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02A95-7098-C4EF-41DE-DC4D907BB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AD93329-4103-65C2-D809-6DFFCE294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>
                <a:cs typeface="Arial"/>
              </a:rPr>
              <a:t>E</a:t>
            </a:r>
            <a:r>
              <a:rPr lang="en-US" sz="2800" err="1">
                <a:cs typeface="Arial"/>
              </a:rPr>
              <a:t>rgebnisse</a:t>
            </a:r>
            <a:r>
              <a:rPr lang="en-US" sz="2800">
                <a:cs typeface="Arial"/>
              </a:rPr>
              <a:t> der </a:t>
            </a:r>
            <a:r>
              <a:rPr lang="en-US" sz="2800" err="1">
                <a:cs typeface="Arial"/>
              </a:rPr>
              <a:t>Umfrage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ECDD9B-2620-DF6C-691B-35DA35AC7F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01E124E-12CF-9A8C-20D5-32DD6BE3FB2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sp>
        <p:nvSpPr>
          <p:cNvPr id="10" name="Inhaltsplatzhalter 1">
            <a:extLst>
              <a:ext uri="{FF2B5EF4-FFF2-40B4-BE49-F238E27FC236}">
                <a16:creationId xmlns:a16="http://schemas.microsoft.com/office/drawing/2014/main" id="{8DD1175D-07FC-EC72-C824-FEE62FD9A249}"/>
              </a:ext>
            </a:extLst>
          </p:cNvPr>
          <p:cNvSpPr txBox="1">
            <a:spLocks/>
          </p:cNvSpPr>
          <p:nvPr/>
        </p:nvSpPr>
        <p:spPr bwMode="auto">
          <a:xfrm>
            <a:off x="706968" y="1969922"/>
            <a:ext cx="6276766" cy="4416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59824" indent="-359824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3300" indent="-353475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073124" indent="-359824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pitchFamily="-107" charset="-128"/>
              </a:defRPr>
            </a:lvl3pPr>
            <a:lvl4pPr marL="1454113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4pPr>
            <a:lvl5pPr marL="1807588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59410" indent="-359410"/>
            <a:endParaRPr lang="de-DE" sz="1800" b="1" kern="0" dirty="0">
              <a:cs typeface="Arial"/>
            </a:endParaRPr>
          </a:p>
          <a:p>
            <a:pPr marL="359410" indent="-359410"/>
            <a:r>
              <a:rPr lang="de-DE" sz="1800" kern="0" dirty="0">
                <a:cs typeface="Arial"/>
              </a:rPr>
              <a:t>Gemeinsam mit </a:t>
            </a:r>
            <a:r>
              <a:rPr lang="de-DE" sz="1800" kern="0" dirty="0" err="1">
                <a:cs typeface="Arial"/>
              </a:rPr>
              <a:t>Schüler:innen</a:t>
            </a:r>
            <a:r>
              <a:rPr lang="de-DE" sz="1800" kern="0" dirty="0">
                <a:cs typeface="Arial"/>
              </a:rPr>
              <a:t> wurde eine Umfrage entwickelt, um die Hitzebelastung an Schulen zu erheben.</a:t>
            </a:r>
          </a:p>
          <a:p>
            <a:pPr marL="359410" indent="-359410"/>
            <a:endParaRPr lang="de-DE" sz="1800" b="1" kern="0" dirty="0">
              <a:cs typeface="Arial"/>
            </a:endParaRPr>
          </a:p>
          <a:p>
            <a:pPr marL="359410" indent="-359410"/>
            <a:r>
              <a:rPr lang="de-DE" sz="1800" b="1" kern="0" dirty="0">
                <a:cs typeface="Arial"/>
              </a:rPr>
              <a:t>1546 </a:t>
            </a:r>
            <a:r>
              <a:rPr lang="de-DE" sz="1800" b="1" kern="0" dirty="0" err="1">
                <a:cs typeface="Arial"/>
              </a:rPr>
              <a:t>Teilnehmer:innen</a:t>
            </a:r>
            <a:endParaRPr lang="de-DE" dirty="0">
              <a:cs typeface="Arial"/>
            </a:endParaRPr>
          </a:p>
          <a:p>
            <a:pPr marL="713105" lvl="1" indent="-353060"/>
            <a:r>
              <a:rPr lang="de-DE" sz="1800" kern="0" dirty="0">
                <a:cs typeface="Arial"/>
              </a:rPr>
              <a:t>1370 </a:t>
            </a:r>
            <a:r>
              <a:rPr lang="de-DE" sz="1800" kern="0" dirty="0" err="1">
                <a:cs typeface="Arial"/>
              </a:rPr>
              <a:t>Schüler:innen</a:t>
            </a:r>
            <a:r>
              <a:rPr lang="de-DE" sz="1800" kern="0" dirty="0">
                <a:cs typeface="Arial"/>
              </a:rPr>
              <a:t>, </a:t>
            </a:r>
            <a:endParaRPr lang="de-DE" sz="2100" dirty="0">
              <a:cs typeface="Arial"/>
            </a:endParaRPr>
          </a:p>
          <a:p>
            <a:pPr marL="713105" lvl="1" indent="-353060"/>
            <a:r>
              <a:rPr lang="de-DE" sz="1800" kern="0" dirty="0">
                <a:cs typeface="Arial"/>
              </a:rPr>
              <a:t>176 </a:t>
            </a:r>
            <a:r>
              <a:rPr lang="de-DE" sz="1800" kern="0" dirty="0" err="1">
                <a:cs typeface="Arial"/>
              </a:rPr>
              <a:t>Lehrer:innen</a:t>
            </a:r>
            <a:r>
              <a:rPr lang="de-DE" sz="1800" kern="0" dirty="0">
                <a:cs typeface="Arial"/>
              </a:rPr>
              <a:t> &amp; weiteres Schulpersonal</a:t>
            </a:r>
            <a:endParaRPr lang="de-DE" sz="2100" dirty="0">
              <a:cs typeface="Arial" panose="020B0604020202020204"/>
            </a:endParaRPr>
          </a:p>
          <a:p>
            <a:pPr marL="0" indent="0">
              <a:buClr>
                <a:srgbClr val="000000"/>
              </a:buClr>
              <a:buNone/>
            </a:pPr>
            <a:endParaRPr lang="de-DE" dirty="0">
              <a:ea typeface="+mn-lt"/>
              <a:cs typeface="+mn-lt"/>
            </a:endParaRPr>
          </a:p>
          <a:p>
            <a:pPr marL="713105" lvl="1" indent="-353060">
              <a:buClr>
                <a:srgbClr val="A7EA52"/>
              </a:buClr>
            </a:pPr>
            <a:endParaRPr lang="de-DE" sz="2100" kern="0" dirty="0">
              <a:cs typeface="Arial"/>
            </a:endParaRPr>
          </a:p>
          <a:p>
            <a:pPr marL="359410" indent="-359410">
              <a:buClr>
                <a:prstClr val="black"/>
              </a:buClr>
            </a:pPr>
            <a:endParaRPr lang="de-DE" sz="2130" kern="0" dirty="0">
              <a:cs typeface="Arial" panose="020B0604020202020204"/>
            </a:endParaRPr>
          </a:p>
        </p:txBody>
      </p:sp>
      <p:pic>
        <p:nvPicPr>
          <p:cNvPr id="2" name="Inhaltsplatzhalter 7" descr="Ein Bild, das Text, Screenshot, Diagramm, Schrift enthält.&#10;&#10;KI-generierte Inhalte können fehlerhaft sein.">
            <a:extLst>
              <a:ext uri="{FF2B5EF4-FFF2-40B4-BE49-F238E27FC236}">
                <a16:creationId xmlns:a16="http://schemas.microsoft.com/office/drawing/2014/main" id="{84A8ABEF-BCC2-E49D-FF8E-9B568ABE4FF9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983734" y="1431072"/>
            <a:ext cx="4130036" cy="4955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2118690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1A377-0104-E87A-CF0B-CF4E958AE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1E8A126-0711-FFBF-53A1-BA695AEFF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>
                <a:cs typeface="Arial"/>
              </a:rPr>
              <a:t>E</a:t>
            </a:r>
            <a:r>
              <a:rPr lang="en-US" sz="2800" err="1">
                <a:cs typeface="Arial"/>
              </a:rPr>
              <a:t>rgebnisse</a:t>
            </a:r>
            <a:r>
              <a:rPr lang="en-US" sz="2800">
                <a:cs typeface="Arial"/>
              </a:rPr>
              <a:t> der </a:t>
            </a:r>
            <a:r>
              <a:rPr lang="en-US" sz="2800" err="1">
                <a:cs typeface="Arial"/>
              </a:rPr>
              <a:t>Umfrage</a:t>
            </a:r>
            <a:endParaRPr lang="de-DE" err="1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FB63E14-7556-3BEB-1FFA-695D30AEE5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E7EAF4-2813-F6F6-DB3E-E509E811B62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pic>
        <p:nvPicPr>
          <p:cNvPr id="2" name="Inhaltsplatzhalter 1" descr="Ein Bild, das Text, Screenshot, Diagramm, Reihe enthält.&#10;&#10;KI-generierte Inhalte können fehlerhaft sein.">
            <a:extLst>
              <a:ext uri="{FF2B5EF4-FFF2-40B4-BE49-F238E27FC236}">
                <a16:creationId xmlns:a16="http://schemas.microsoft.com/office/drawing/2014/main" id="{BB9E51E2-9935-8F4E-7D75-CA96034D44A7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 bwMode="auto">
          <a:xfrm>
            <a:off x="3185548" y="1427693"/>
            <a:ext cx="5823453" cy="524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F1EA40C2-6B19-3839-6D5C-282A7563DDE0}"/>
              </a:ext>
            </a:extLst>
          </p:cNvPr>
          <p:cNvSpPr/>
          <p:nvPr/>
        </p:nvSpPr>
        <p:spPr bwMode="auto">
          <a:xfrm rot="5400000">
            <a:off x="4536621" y="4908548"/>
            <a:ext cx="1830614" cy="651329"/>
          </a:xfrm>
          <a:prstGeom prst="rect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17D808B-8F8C-5F43-FF2F-1D8469066789}"/>
              </a:ext>
            </a:extLst>
          </p:cNvPr>
          <p:cNvSpPr/>
          <p:nvPr/>
        </p:nvSpPr>
        <p:spPr bwMode="auto">
          <a:xfrm rot="5400000">
            <a:off x="4627335" y="4237261"/>
            <a:ext cx="3173185" cy="651329"/>
          </a:xfrm>
          <a:prstGeom prst="rect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56401FE-16FF-58DB-1545-5704647ABCB2}"/>
              </a:ext>
            </a:extLst>
          </p:cNvPr>
          <p:cNvSpPr/>
          <p:nvPr/>
        </p:nvSpPr>
        <p:spPr bwMode="auto">
          <a:xfrm rot="5400000">
            <a:off x="5915478" y="4772475"/>
            <a:ext cx="2129971" cy="624115"/>
          </a:xfrm>
          <a:prstGeom prst="rect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5198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D7235-184E-742C-0F10-8D8371F3A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4345054-94C7-3A2E-6D2D-490CC50E4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>
                <a:cs typeface="Arial"/>
              </a:rPr>
              <a:t>E</a:t>
            </a:r>
            <a:r>
              <a:rPr lang="en-US" sz="2800" err="1">
                <a:cs typeface="Arial"/>
              </a:rPr>
              <a:t>rgebnisse</a:t>
            </a:r>
            <a:r>
              <a:rPr lang="en-US" sz="2800">
                <a:cs typeface="Arial"/>
              </a:rPr>
              <a:t> der </a:t>
            </a:r>
            <a:r>
              <a:rPr lang="en-US" sz="2800" err="1">
                <a:cs typeface="Arial"/>
              </a:rPr>
              <a:t>Umfrage</a:t>
            </a:r>
            <a:endParaRPr lang="de-DE" err="1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EBCD8A5-C11F-83EE-2999-0365480FB1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EBCDD68-43AD-0717-A3C4-8F98EA8E327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pic>
        <p:nvPicPr>
          <p:cNvPr id="8" name="Grafik 7" descr="Ein Bild, das Text, Screenshot, Diagramm, Reihe enthält.&#10;&#10;KI-generierte Inhalte können fehlerhaft sein.">
            <a:extLst>
              <a:ext uri="{FF2B5EF4-FFF2-40B4-BE49-F238E27FC236}">
                <a16:creationId xmlns:a16="http://schemas.microsoft.com/office/drawing/2014/main" id="{23779B22-49FB-3DE5-3239-E023DFD0B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505" y="1408981"/>
            <a:ext cx="5266614" cy="544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447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786EB-C2FA-A8C3-BF57-6BBC50F73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DC82C0A-A8F9-2B1B-78EB-8FD539762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>
                <a:cs typeface="Arial"/>
              </a:rPr>
              <a:t>E</a:t>
            </a:r>
            <a:r>
              <a:rPr lang="en-US" sz="2800" err="1">
                <a:cs typeface="Arial"/>
              </a:rPr>
              <a:t>rgebnisse</a:t>
            </a:r>
            <a:r>
              <a:rPr lang="en-US" sz="2800">
                <a:cs typeface="Arial"/>
              </a:rPr>
              <a:t> der </a:t>
            </a:r>
            <a:r>
              <a:rPr lang="en-US" sz="2800" err="1">
                <a:cs typeface="Arial"/>
              </a:rPr>
              <a:t>Umfrage</a:t>
            </a:r>
            <a:endParaRPr lang="de-DE" err="1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D7F4891-CBB4-7CDF-E504-A4E45CA9C7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C9DC5FE-83CF-6B49-8E47-B915D007A91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pic>
        <p:nvPicPr>
          <p:cNvPr id="7" name="Inhaltsplatzhalter 6" descr="Ein Bild, das Text, Screenshot, Zahl, Software enthält.&#10;&#10;KI-generierte Inhalte können fehlerhaft sein.">
            <a:extLst>
              <a:ext uri="{FF2B5EF4-FFF2-40B4-BE49-F238E27FC236}">
                <a16:creationId xmlns:a16="http://schemas.microsoft.com/office/drawing/2014/main" id="{A7705F1C-F31C-5C57-1A18-16F4AE99DA28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98065" y="1515011"/>
            <a:ext cx="6388771" cy="49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6C2DDE42-C99B-2853-C2EE-7F81B30F1C52}"/>
              </a:ext>
            </a:extLst>
          </p:cNvPr>
          <p:cNvSpPr/>
          <p:nvPr/>
        </p:nvSpPr>
        <p:spPr bwMode="auto">
          <a:xfrm>
            <a:off x="2971800" y="3497941"/>
            <a:ext cx="4905828" cy="596901"/>
          </a:xfrm>
          <a:prstGeom prst="rect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EA7C8B90-852E-947D-0ACA-DCB9B22A6165}"/>
              </a:ext>
            </a:extLst>
          </p:cNvPr>
          <p:cNvSpPr/>
          <p:nvPr/>
        </p:nvSpPr>
        <p:spPr bwMode="auto">
          <a:xfrm>
            <a:off x="2971799" y="2835726"/>
            <a:ext cx="4905828" cy="596901"/>
          </a:xfrm>
          <a:prstGeom prst="rect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00742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5D47C-6DB8-D322-E81C-73FCC697F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D6B7FBE-1A54-E879-B5DF-5B24DDDB3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>
                <a:cs typeface="Arial"/>
              </a:rPr>
              <a:t>E</a:t>
            </a:r>
            <a:r>
              <a:rPr lang="en-US" sz="2800" err="1">
                <a:cs typeface="Arial"/>
              </a:rPr>
              <a:t>rgebnisse</a:t>
            </a:r>
            <a:r>
              <a:rPr lang="en-US" sz="2800">
                <a:cs typeface="Arial"/>
              </a:rPr>
              <a:t> der </a:t>
            </a:r>
            <a:r>
              <a:rPr lang="en-US" sz="2800" err="1">
                <a:cs typeface="Arial"/>
              </a:rPr>
              <a:t>Umfrage</a:t>
            </a:r>
            <a:endParaRPr lang="de-DE" err="1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B33A1D3-5AC5-D3F2-ED72-F9CF187FC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C5B84A6-750E-2839-10BC-E53A347F65B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pic>
        <p:nvPicPr>
          <p:cNvPr id="2" name="Inhaltsplatzhalter 1" descr="Ein Bild, das Text, Screenshot, Diagramm, Reihe enthält.&#10;&#10;KI-generierte Inhalte können fehlerhaft sein.">
            <a:extLst>
              <a:ext uri="{FF2B5EF4-FFF2-40B4-BE49-F238E27FC236}">
                <a16:creationId xmlns:a16="http://schemas.microsoft.com/office/drawing/2014/main" id="{E75A5E5D-1698-956C-432A-81CFF9A4900C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 bwMode="auto">
          <a:xfrm>
            <a:off x="3048702" y="1321592"/>
            <a:ext cx="5267623" cy="5436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879B58D4-0C5F-19F7-A573-D798579C8A61}"/>
              </a:ext>
            </a:extLst>
          </p:cNvPr>
          <p:cNvSpPr/>
          <p:nvPr/>
        </p:nvSpPr>
        <p:spPr bwMode="auto">
          <a:xfrm>
            <a:off x="3586935" y="3116942"/>
            <a:ext cx="434762" cy="1993899"/>
          </a:xfrm>
          <a:prstGeom prst="rect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8AF758C-44AA-ED06-C616-B3762C836442}"/>
              </a:ext>
            </a:extLst>
          </p:cNvPr>
          <p:cNvSpPr/>
          <p:nvPr/>
        </p:nvSpPr>
        <p:spPr bwMode="auto">
          <a:xfrm>
            <a:off x="4024084" y="2908299"/>
            <a:ext cx="415471" cy="2202541"/>
          </a:xfrm>
          <a:prstGeom prst="rect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E7DE311-AE81-0752-4923-3EF82554114C}"/>
              </a:ext>
            </a:extLst>
          </p:cNvPr>
          <p:cNvSpPr/>
          <p:nvPr/>
        </p:nvSpPr>
        <p:spPr bwMode="auto">
          <a:xfrm>
            <a:off x="4504870" y="2622491"/>
            <a:ext cx="460254" cy="2488349"/>
          </a:xfrm>
          <a:prstGeom prst="rect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C882AE2-AFF5-916D-58C4-8489A1618628}"/>
              </a:ext>
            </a:extLst>
          </p:cNvPr>
          <p:cNvSpPr/>
          <p:nvPr/>
        </p:nvSpPr>
        <p:spPr bwMode="auto">
          <a:xfrm>
            <a:off x="4958441" y="2618012"/>
            <a:ext cx="460828" cy="2492827"/>
          </a:xfrm>
          <a:prstGeom prst="rect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9871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F222-6A14-6CC2-7B05-45D25207C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71BC85-F3F3-C9CF-9D0D-250D5C0A3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>
                <a:cs typeface="Arial"/>
              </a:rPr>
              <a:t>E</a:t>
            </a:r>
            <a:r>
              <a:rPr lang="en-US" sz="2800" err="1">
                <a:cs typeface="Arial"/>
              </a:rPr>
              <a:t>rgebnisse</a:t>
            </a:r>
            <a:r>
              <a:rPr lang="en-US" sz="2800">
                <a:cs typeface="Arial"/>
              </a:rPr>
              <a:t> der </a:t>
            </a:r>
            <a:r>
              <a:rPr lang="en-US" sz="2800" err="1">
                <a:cs typeface="Arial"/>
              </a:rPr>
              <a:t>Umfrage</a:t>
            </a:r>
            <a:endParaRPr lang="de-DE" err="1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6519DDE-8D52-72E9-FE06-5E844D7FD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8FC2631-680D-9955-06B9-7F890A010D5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pic>
        <p:nvPicPr>
          <p:cNvPr id="2" name="Inhaltsplatzhalter 1" descr="Ein Bild, das Text, Screenshot, Diagramm, Schrift enthält.&#10;&#10;KI-generierte Inhalte können fehlerhaft sein.">
            <a:extLst>
              <a:ext uri="{FF2B5EF4-FFF2-40B4-BE49-F238E27FC236}">
                <a16:creationId xmlns:a16="http://schemas.microsoft.com/office/drawing/2014/main" id="{45C8B4B7-6C7F-BD5F-62F5-4A536CC60461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 bwMode="auto">
          <a:xfrm>
            <a:off x="2383731" y="1510084"/>
            <a:ext cx="7417442" cy="476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4812D01A-FF7C-5AF4-A17E-85F5391660C6}"/>
              </a:ext>
            </a:extLst>
          </p:cNvPr>
          <p:cNvSpPr/>
          <p:nvPr/>
        </p:nvSpPr>
        <p:spPr bwMode="auto">
          <a:xfrm>
            <a:off x="2826657" y="4350656"/>
            <a:ext cx="869042" cy="769257"/>
          </a:xfrm>
          <a:prstGeom prst="rect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55E2618-E66A-32A8-1605-040EC5F71327}"/>
              </a:ext>
            </a:extLst>
          </p:cNvPr>
          <p:cNvSpPr/>
          <p:nvPr/>
        </p:nvSpPr>
        <p:spPr bwMode="auto">
          <a:xfrm>
            <a:off x="4024085" y="3897084"/>
            <a:ext cx="869042" cy="1222828"/>
          </a:xfrm>
          <a:prstGeom prst="rect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5524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E7C92-DD21-F127-74FD-A57F21A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EA5B359-7F38-353D-9C89-CE8A9368B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>
                <a:cs typeface="Arial"/>
              </a:rPr>
              <a:t>E</a:t>
            </a:r>
            <a:r>
              <a:rPr lang="en-US" sz="2800" err="1">
                <a:cs typeface="Arial"/>
              </a:rPr>
              <a:t>rgebnisse</a:t>
            </a:r>
            <a:r>
              <a:rPr lang="en-US" sz="2800">
                <a:cs typeface="Arial"/>
              </a:rPr>
              <a:t> der </a:t>
            </a:r>
            <a:r>
              <a:rPr lang="en-US" sz="2800" err="1">
                <a:cs typeface="Arial"/>
              </a:rPr>
              <a:t>Umfrage</a:t>
            </a:r>
            <a:endParaRPr lang="de-DE" err="1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8D147A-DECB-9E46-B02B-1236F3CB0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5DD009-0A88-2B8A-65F0-2D332535E03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pic>
        <p:nvPicPr>
          <p:cNvPr id="11" name="Inhaltsplatzhalter 5" descr="Ein Bild, das Text, Screenshot, Diagramm, Schrift enthält.&#10;&#10;KI-generierte Inhalte können fehlerhaft sein.">
            <a:extLst>
              <a:ext uri="{FF2B5EF4-FFF2-40B4-BE49-F238E27FC236}">
                <a16:creationId xmlns:a16="http://schemas.microsoft.com/office/drawing/2014/main" id="{5BCE2091-3C59-280D-80A6-280C02C0E87D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 bwMode="auto">
          <a:xfrm>
            <a:off x="3049266" y="1488447"/>
            <a:ext cx="5452769" cy="5015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7F040D93-9644-87F8-FDF8-07E667EB6CCD}"/>
              </a:ext>
            </a:extLst>
          </p:cNvPr>
          <p:cNvSpPr/>
          <p:nvPr/>
        </p:nvSpPr>
        <p:spPr bwMode="auto">
          <a:xfrm>
            <a:off x="3550075" y="2884529"/>
            <a:ext cx="1341674" cy="2987738"/>
          </a:xfrm>
          <a:prstGeom prst="rect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1215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CDD401-8B26-4C96-599F-DEF30255F0F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1865712-5685-2A94-55E1-31BF491CA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1D669D-595D-2900-727B-2F9D451073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2E75C2-D19C-8316-3EEC-B0E3701751A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966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8AFCDB45-28D4-551B-D0D1-1F540671015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06967" y="1604797"/>
            <a:ext cx="5846233" cy="4416491"/>
          </a:xfrm>
        </p:spPr>
        <p:txBody>
          <a:bodyPr/>
          <a:lstStyle/>
          <a:p>
            <a:pPr marL="359410" indent="-359410"/>
            <a:r>
              <a:rPr lang="de-DE" sz="2100"/>
              <a:t>1 Turnier mit 128 Mannschaften</a:t>
            </a:r>
            <a:endParaRPr lang="en-US" sz="2100"/>
          </a:p>
          <a:p>
            <a:r>
              <a:rPr lang="de-DE" dirty="0"/>
              <a:t>Wie viele Spiele werden gespielt?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7401F75-A45E-C75A-19D6-BA021163C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Turnierfrage</a:t>
            </a:r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20E8D9-A74F-FB8F-ED37-0A7C8F256A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36E287-AEBB-9665-769C-379C85E5A3D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pic>
        <p:nvPicPr>
          <p:cNvPr id="10" name="Inhaltsplatzhalter 6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3A76523A-8C96-81C8-1A0B-12160E47D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583677" y="1139360"/>
            <a:ext cx="5133789" cy="513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2187127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tertitel 5">
            <a:extLst>
              <a:ext uri="{FF2B5EF4-FFF2-40B4-BE49-F238E27FC236}">
                <a16:creationId xmlns:a16="http://schemas.microsoft.com/office/drawing/2014/main" id="{9BB06E25-A4D8-EC3F-DB1D-7A17B7100B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numCol="2"/>
          <a:lstStyle/>
          <a:p>
            <a:r>
              <a:rPr lang="de-DE"/>
              <a:t>Forschungsinstitutionen</a:t>
            </a:r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D4173BA-1C1D-F441-F2C9-7F3CBFD19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Projektteam</a:t>
            </a:r>
            <a:endParaRPr lang="en-US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34C01B4-D205-FB08-8967-4275DFAE2B8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86289" y="2619528"/>
            <a:ext cx="3261310" cy="160931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endParaRPr lang="de-DE" sz="160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1600"/>
              <a:t>Martin Schneider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1600"/>
              <a:t>Tanja Tötzer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1600"/>
              <a:t>Peter Pöchersdorfer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1600"/>
          </a:p>
        </p:txBody>
      </p:sp>
      <p:pic>
        <p:nvPicPr>
          <p:cNvPr id="8" name="Bild 6">
            <a:extLst>
              <a:ext uri="{FF2B5EF4-FFF2-40B4-BE49-F238E27FC236}">
                <a16:creationId xmlns:a16="http://schemas.microsoft.com/office/drawing/2014/main" id="{DC8145EB-BA14-438F-F662-051C601E53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665" y="2171283"/>
            <a:ext cx="1864408" cy="549761"/>
          </a:xfrm>
          <a:prstGeom prst="rect">
            <a:avLst/>
          </a:prstGeom>
        </p:spPr>
      </p:pic>
      <p:pic>
        <p:nvPicPr>
          <p:cNvPr id="9" name="Grafik 8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F969DA4C-E3DE-4C9E-9A8E-C92395F50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844" y="4115888"/>
            <a:ext cx="1675111" cy="735928"/>
          </a:xfrm>
          <a:prstGeom prst="rect">
            <a:avLst/>
          </a:prstGeom>
        </p:spPr>
      </p:pic>
      <p:sp>
        <p:nvSpPr>
          <p:cNvPr id="2" name="Inhaltsplatzhalter 6">
            <a:extLst>
              <a:ext uri="{FF2B5EF4-FFF2-40B4-BE49-F238E27FC236}">
                <a16:creationId xmlns:a16="http://schemas.microsoft.com/office/drawing/2014/main" id="{AB348121-87A2-785F-D562-F904058607A4}"/>
              </a:ext>
            </a:extLst>
          </p:cNvPr>
          <p:cNvSpPr txBox="1">
            <a:spLocks/>
          </p:cNvSpPr>
          <p:nvPr/>
        </p:nvSpPr>
        <p:spPr bwMode="auto">
          <a:xfrm>
            <a:off x="6928733" y="4416230"/>
            <a:ext cx="4924827" cy="287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59824" indent="-359824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3300" indent="-353475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073124" indent="-359824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pitchFamily="-107" charset="-128"/>
              </a:defRPr>
            </a:lvl3pPr>
            <a:lvl4pPr marL="1454113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4pPr>
            <a:lvl5pPr marL="1807588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de-DE" sz="1800" kern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GRG23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GRG7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Camillo </a:t>
            </a:r>
            <a:r>
              <a:rPr lang="en-US" sz="1600" kern="0" err="1"/>
              <a:t>Sitte</a:t>
            </a:r>
            <a:r>
              <a:rPr lang="en-US" sz="1600" kern="0"/>
              <a:t> </a:t>
            </a:r>
            <a:r>
              <a:rPr lang="en-US" sz="1600" kern="0" err="1"/>
              <a:t>Bautechnikum</a:t>
            </a:r>
            <a:endParaRPr lang="en-US" sz="1600" kern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OMS </a:t>
            </a:r>
            <a:r>
              <a:rPr lang="en-US" sz="1600" kern="0" err="1"/>
              <a:t>Dietmayrgasse</a:t>
            </a:r>
            <a:endParaRPr lang="en-US" sz="1600" kern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BG/BRG Bruck an der Leitha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Don Bosco Gymnasium </a:t>
            </a:r>
            <a:r>
              <a:rPr lang="en-US" sz="1600" kern="0" err="1"/>
              <a:t>Unterwaltersdorf</a:t>
            </a:r>
            <a:endParaRPr lang="en-US" sz="1600" kern="0"/>
          </a:p>
        </p:txBody>
      </p:sp>
      <p:pic>
        <p:nvPicPr>
          <p:cNvPr id="11" name="Grafik 10" descr="Ein Bild, das Kleidung, Person, Gebäude, Mann enthält.&#10;&#10;Automatisch generierte Beschreibung">
            <a:extLst>
              <a:ext uri="{FF2B5EF4-FFF2-40B4-BE49-F238E27FC236}">
                <a16:creationId xmlns:a16="http://schemas.microsoft.com/office/drawing/2014/main" id="{FC7F86A8-EE3D-64F4-65EF-EAFCB2739D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879" b="27348"/>
          <a:stretch/>
        </p:blipFill>
        <p:spPr>
          <a:xfrm>
            <a:off x="4064555" y="1208611"/>
            <a:ext cx="8127445" cy="2877637"/>
          </a:xfrm>
          <a:prstGeom prst="rect">
            <a:avLst/>
          </a:prstGeom>
        </p:spPr>
      </p:pic>
      <p:sp>
        <p:nvSpPr>
          <p:cNvPr id="12" name="Untertitel 5">
            <a:extLst>
              <a:ext uri="{FF2B5EF4-FFF2-40B4-BE49-F238E27FC236}">
                <a16:creationId xmlns:a16="http://schemas.microsoft.com/office/drawing/2014/main" id="{A84885EF-47F0-D759-C7D9-22EB4D1A478C}"/>
              </a:ext>
            </a:extLst>
          </p:cNvPr>
          <p:cNvSpPr txBox="1">
            <a:spLocks/>
          </p:cNvSpPr>
          <p:nvPr/>
        </p:nvSpPr>
        <p:spPr bwMode="auto">
          <a:xfrm>
            <a:off x="6928733" y="4299154"/>
            <a:ext cx="3886398" cy="329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2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None/>
              <a:tabLst/>
              <a:defRPr sz="2133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None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219170" indent="0" algn="ctr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None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pitchFamily="-107" charset="-128"/>
              </a:defRPr>
            </a:lvl3pPr>
            <a:lvl4pPr marL="1828754" indent="0" algn="ctr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None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4pPr>
            <a:lvl5pPr marL="2438339" indent="0" algn="ctr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None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5pPr>
            <a:lvl6pPr marL="3047924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3657509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4267093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4876678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de-DE" kern="0"/>
              <a:t>Partnerschulen</a:t>
            </a:r>
            <a:endParaRPr lang="en-US" kern="0"/>
          </a:p>
        </p:txBody>
      </p:sp>
      <p:sp>
        <p:nvSpPr>
          <p:cNvPr id="13" name="Inhaltsplatzhalter 6">
            <a:extLst>
              <a:ext uri="{FF2B5EF4-FFF2-40B4-BE49-F238E27FC236}">
                <a16:creationId xmlns:a16="http://schemas.microsoft.com/office/drawing/2014/main" id="{1C821D6F-3C1C-A6EA-8895-1BEFB3873D49}"/>
              </a:ext>
            </a:extLst>
          </p:cNvPr>
          <p:cNvSpPr txBox="1">
            <a:spLocks/>
          </p:cNvSpPr>
          <p:nvPr/>
        </p:nvSpPr>
        <p:spPr bwMode="auto">
          <a:xfrm>
            <a:off x="482325" y="5016584"/>
            <a:ext cx="3261310" cy="158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59824" indent="-359824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3300" indent="-353475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073124" indent="-359824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pitchFamily="-107" charset="-128"/>
              </a:defRPr>
            </a:lvl3pPr>
            <a:lvl4pPr marL="1454113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4pPr>
            <a:lvl5pPr marL="1807588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Azra Korjenic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Erich Streit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Abdulah Sulejmanovski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kern="0"/>
              <a:t>Martin Prömpers</a:t>
            </a:r>
          </a:p>
        </p:txBody>
      </p:sp>
    </p:spTree>
    <p:extLst>
      <p:ext uri="{BB962C8B-B14F-4D97-AF65-F5344CB8AC3E}">
        <p14:creationId xmlns:p14="http://schemas.microsoft.com/office/powerpoint/2010/main" val="2704315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385543-C287-2085-CEC4-9A7DE420145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F981B38-2F03-57EF-346A-BF8AE2773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000AB-D1DA-375F-069B-705CCA9983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450FB4-152D-52A2-870D-B0113F6CDFA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062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56C3C-0264-DDB1-336F-5746FD0E4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43836074-7E3A-18FF-A4D1-1CAE6BDEA90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06968" y="1604797"/>
            <a:ext cx="7392004" cy="4416491"/>
          </a:xfrm>
        </p:spPr>
        <p:txBody>
          <a:bodyPr/>
          <a:lstStyle/>
          <a:p>
            <a:pPr marL="359410" indent="-359410"/>
            <a:r>
              <a:rPr lang="de-DE" sz="2100"/>
              <a:t>1 Turnier mit 128 Mannschaften</a:t>
            </a:r>
            <a:endParaRPr lang="en-US" sz="2100"/>
          </a:p>
          <a:p>
            <a:r>
              <a:rPr lang="de-DE" dirty="0"/>
              <a:t>Wie viele Spiele werden gespielt?</a:t>
            </a:r>
          </a:p>
          <a:p>
            <a:endParaRPr lang="de-DE" dirty="0"/>
          </a:p>
          <a:p>
            <a:pPr marL="359410" indent="-359410"/>
            <a:r>
              <a:rPr lang="de-DE" sz="2400" b="1" dirty="0"/>
              <a:t>Lösung: </a:t>
            </a:r>
            <a:r>
              <a:rPr lang="de-DE" sz="2400" b="1"/>
              <a:t>127</a:t>
            </a:r>
            <a:endParaRPr lang="de-DE" sz="2400" b="1">
              <a:cs typeface="Arial"/>
            </a:endParaRPr>
          </a:p>
          <a:p>
            <a:endParaRPr lang="de-DE" sz="2400" b="1" dirty="0"/>
          </a:p>
          <a:p>
            <a:pPr lvl="1"/>
            <a:r>
              <a:rPr lang="de-DE" dirty="0"/>
              <a:t>Manchmal denkt man kompliziert, denkt sich von einem Schritt zum Nächsten</a:t>
            </a:r>
          </a:p>
          <a:p>
            <a:pPr lvl="1"/>
            <a:r>
              <a:rPr lang="de-DE" dirty="0"/>
              <a:t>Man stellt sich Fragen, die einen sehr umständlich zum Ziel bringen (Wie viele Spiele in der 1. Runde, wie viele Spiele in der 2. Runde, usw.)</a:t>
            </a:r>
          </a:p>
          <a:p>
            <a:pPr lvl="1"/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76BC050-F483-5A5A-7D7E-FFD8CE73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Turnierfrage</a:t>
            </a:r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5B2330B-ABBF-1104-3486-289EC5F4A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B5796DC-48B5-6488-B165-3731465A75C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pic>
        <p:nvPicPr>
          <p:cNvPr id="10" name="Inhaltsplatzhalter 6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FA4F72BE-B8A6-ECA7-77E1-65CEE4093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379820" y="1139360"/>
            <a:ext cx="5133789" cy="513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2773981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682DF-7A4C-D458-70DC-D1E11B544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2DE21695-1EF8-0DE3-3C1B-EB7DAC5A0DE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04579" y="1586712"/>
            <a:ext cx="7598833" cy="4416491"/>
          </a:xfrm>
        </p:spPr>
        <p:txBody>
          <a:bodyPr/>
          <a:lstStyle/>
          <a:p>
            <a:pPr marL="359410" indent="-359410"/>
            <a:r>
              <a:rPr lang="de-DE" sz="2100"/>
              <a:t>1 Turnier mit 128 Mannschaften</a:t>
            </a:r>
            <a:endParaRPr lang="en-US" sz="2100"/>
          </a:p>
          <a:p>
            <a:r>
              <a:rPr lang="de-DE" dirty="0"/>
              <a:t>Wie viele Spiele werden gespielt?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sz="2400" b="1" dirty="0"/>
              <a:t>Sinnvolle Frage:</a:t>
            </a:r>
          </a:p>
          <a:p>
            <a:endParaRPr lang="de-DE" dirty="0"/>
          </a:p>
          <a:p>
            <a:pPr lvl="1"/>
            <a:r>
              <a:rPr lang="de-DE" b="1" dirty="0"/>
              <a:t>Wie viele Mannschaften müssen verlieren, damit am Ende 1 gewinnt?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2F5659-A636-A6E0-CFBF-964640334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Turnierfrage</a:t>
            </a:r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07B08DB-7B37-9568-444B-DE20EE90B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3DC6CCF-A278-DE4A-9412-102B502136D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pic>
        <p:nvPicPr>
          <p:cNvPr id="10" name="Inhaltsplatzhalter 6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1B4E4B5E-0853-08EA-1E91-FE70A48E6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379820" y="1139360"/>
            <a:ext cx="5133789" cy="513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4184033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8C9E5F-22C0-762A-D09E-B2763CD4597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D5F87C-3D5A-131D-30F3-9C801EAFB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53A49B-C4BC-F930-C8D0-E924A578DB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B2402-2D69-F02E-E9CC-5EBAB76DD24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139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4EE91-736C-0E1A-B5F8-42B11E100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7380B6E9-9552-BB65-2CE3-DC76880E9A4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11199" y="2329543"/>
            <a:ext cx="7598833" cy="4416491"/>
          </a:xfrm>
        </p:spPr>
        <p:txBody>
          <a:bodyPr/>
          <a:lstStyle/>
          <a:p>
            <a:r>
              <a:rPr lang="de-DE" dirty="0"/>
              <a:t>Kopfstandmethode und Entwicklung von Anti-Lösungen</a:t>
            </a:r>
          </a:p>
          <a:p>
            <a:pPr lvl="1"/>
            <a:r>
              <a:rPr lang="de-DE" dirty="0"/>
              <a:t>Wie können wir sicherstellen, dass unsere Schule bei Hitze absolut unerträglich wird?</a:t>
            </a:r>
          </a:p>
          <a:p>
            <a:pPr lvl="1"/>
            <a:endParaRPr lang="de-DE" dirty="0"/>
          </a:p>
          <a:p>
            <a:r>
              <a:rPr lang="de-DE" dirty="0"/>
              <a:t>Anschließend Umkehr in positive Maßnahmen und einordnen in die Matrix</a:t>
            </a:r>
          </a:p>
          <a:p>
            <a:pPr lvl="1"/>
            <a:r>
              <a:rPr lang="de-DE" dirty="0"/>
              <a:t>Kurzfristig, mittelfristig, langfristig</a:t>
            </a:r>
          </a:p>
          <a:p>
            <a:pPr lvl="1"/>
            <a:r>
              <a:rPr lang="de-DE" dirty="0" err="1"/>
              <a:t>Schüler:innen</a:t>
            </a:r>
            <a:r>
              <a:rPr lang="de-DE" dirty="0"/>
              <a:t>, </a:t>
            </a:r>
            <a:r>
              <a:rPr lang="de-DE" dirty="0" err="1"/>
              <a:t>Lehrer:innen</a:t>
            </a:r>
            <a:r>
              <a:rPr lang="de-DE" dirty="0"/>
              <a:t> &amp; Schulleitung, </a:t>
            </a:r>
            <a:r>
              <a:rPr lang="de-DE" dirty="0" err="1"/>
              <a:t>Gebäudeeigentümer:innen</a:t>
            </a:r>
            <a:endParaRPr lang="de-DE" dirty="0"/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0460384-524D-CDE6-94DC-982171966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79" y="487288"/>
            <a:ext cx="7326690" cy="1362878"/>
          </a:xfrm>
        </p:spPr>
        <p:txBody>
          <a:bodyPr/>
          <a:lstStyle/>
          <a:p>
            <a:r>
              <a:rPr lang="de-DE" b="1" dirty="0"/>
              <a:t>Praktischer Teil:</a:t>
            </a:r>
            <a:br>
              <a:rPr lang="de-DE" dirty="0"/>
            </a:br>
            <a:r>
              <a:rPr lang="de-DE" dirty="0"/>
              <a:t>Entwicklung von Maßnahmen </a:t>
            </a:r>
            <a:br>
              <a:rPr lang="de-DE" dirty="0"/>
            </a:br>
            <a:r>
              <a:rPr lang="de-DE" dirty="0"/>
              <a:t>zur Steigerung der </a:t>
            </a:r>
            <a:r>
              <a:rPr lang="de-DE" dirty="0" err="1"/>
              <a:t>Hitzeresilienz</a:t>
            </a:r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63D02C6-A704-88B3-3CCC-F045EE7963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C7A5866-EDE9-978C-5A9E-17B3BB980B1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E3BC1B6-4ED8-B740-1247-4B5788728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353" y="2645229"/>
            <a:ext cx="3778229" cy="317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61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7D70B8-9365-5CD1-F6DA-AB8E609203FB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706969" y="2213450"/>
            <a:ext cx="10769601" cy="1089025"/>
          </a:xfrm>
        </p:spPr>
        <p:txBody>
          <a:bodyPr/>
          <a:lstStyle/>
          <a:p>
            <a:r>
              <a:rPr lang="de-DE" sz="6000"/>
              <a:t>Dankeschön!</a:t>
            </a:r>
            <a:endParaRPr lang="en-US" sz="600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58570F7-FEA3-F415-9606-3791186103B8}"/>
              </a:ext>
            </a:extLst>
          </p:cNvPr>
          <p:cNvSpPr txBox="1"/>
          <p:nvPr/>
        </p:nvSpPr>
        <p:spPr bwMode="auto">
          <a:xfrm>
            <a:off x="819150" y="3733800"/>
            <a:ext cx="6191250" cy="296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600" b="1" kern="0">
                <a:solidFill>
                  <a:schemeClr val="tx1"/>
                </a:solidFill>
              </a:rPr>
              <a:t>Kontakt</a:t>
            </a:r>
            <a:r>
              <a:rPr lang="de-DE" sz="1600" kern="0">
                <a:solidFill>
                  <a:schemeClr val="tx1"/>
                </a:solidFill>
              </a:rPr>
              <a:t>: Projektleitung Climate Ready Schools</a:t>
            </a: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de-DE" sz="1600" kern="0">
              <a:solidFill>
                <a:schemeClr val="tx1"/>
              </a:solidFill>
            </a:endParaRPr>
          </a:p>
          <a:p>
            <a:pPr lvl="1">
              <a:spcBef>
                <a:spcPts val="400"/>
              </a:spcBef>
            </a:pPr>
            <a:r>
              <a:rPr lang="en-US" sz="1200" b="1" kern="0">
                <a:solidFill>
                  <a:schemeClr val="tx1"/>
                </a:solidFill>
              </a:rPr>
              <a:t>Martin Schneider</a:t>
            </a:r>
          </a:p>
          <a:p>
            <a:pPr lvl="1">
              <a:spcBef>
                <a:spcPts val="400"/>
              </a:spcBef>
            </a:pPr>
            <a:r>
              <a:rPr lang="en-US" sz="1200" kern="0">
                <a:solidFill>
                  <a:schemeClr val="tx1"/>
                </a:solidFill>
              </a:rPr>
              <a:t>Research Engineer</a:t>
            </a:r>
          </a:p>
          <a:p>
            <a:pPr lvl="1">
              <a:spcBef>
                <a:spcPts val="400"/>
              </a:spcBef>
            </a:pPr>
            <a:r>
              <a:rPr lang="en-US" sz="1200" kern="0">
                <a:solidFill>
                  <a:schemeClr val="tx1"/>
                </a:solidFill>
              </a:rPr>
              <a:t>Digital Resilient Cities</a:t>
            </a:r>
          </a:p>
          <a:p>
            <a:pPr lvl="1">
              <a:spcBef>
                <a:spcPts val="400"/>
              </a:spcBef>
            </a:pPr>
            <a:r>
              <a:rPr lang="en-US" sz="1200" kern="0">
                <a:solidFill>
                  <a:schemeClr val="tx1"/>
                </a:solidFill>
              </a:rPr>
              <a:t>Center for Energy</a:t>
            </a:r>
          </a:p>
          <a:p>
            <a:pPr lvl="1">
              <a:spcBef>
                <a:spcPts val="400"/>
              </a:spcBef>
            </a:pPr>
            <a:endParaRPr lang="en-US" sz="1200" kern="0">
              <a:solidFill>
                <a:schemeClr val="tx1"/>
              </a:solidFill>
            </a:endParaRPr>
          </a:p>
          <a:p>
            <a:pPr lvl="1">
              <a:spcBef>
                <a:spcPts val="400"/>
              </a:spcBef>
            </a:pPr>
            <a:r>
              <a:rPr lang="en-US" sz="1200" b="1" kern="0">
                <a:solidFill>
                  <a:schemeClr val="tx1"/>
                </a:solidFill>
              </a:rPr>
              <a:t>AIT Austrian Institute of Technology GmbH</a:t>
            </a:r>
          </a:p>
          <a:p>
            <a:pPr lvl="1">
              <a:spcBef>
                <a:spcPts val="400"/>
              </a:spcBef>
            </a:pPr>
            <a:r>
              <a:rPr lang="en-US" sz="1200" kern="0" err="1">
                <a:solidFill>
                  <a:schemeClr val="tx1"/>
                </a:solidFill>
              </a:rPr>
              <a:t>Giefinggasse</a:t>
            </a:r>
            <a:r>
              <a:rPr lang="en-US" sz="1200" kern="0">
                <a:solidFill>
                  <a:schemeClr val="tx1"/>
                </a:solidFill>
              </a:rPr>
              <a:t> 6 | 1210 Vienna | Austria</a:t>
            </a:r>
          </a:p>
          <a:p>
            <a:pPr lvl="1">
              <a:spcBef>
                <a:spcPts val="400"/>
              </a:spcBef>
            </a:pPr>
            <a:r>
              <a:rPr lang="en-US" sz="1200" kern="0">
                <a:solidFill>
                  <a:schemeClr val="tx1"/>
                </a:solidFill>
              </a:rPr>
              <a:t>T +43 50550-6299 | M +43 664 78588203</a:t>
            </a:r>
          </a:p>
          <a:p>
            <a:pPr lvl="1">
              <a:spcBef>
                <a:spcPts val="400"/>
              </a:spcBef>
            </a:pPr>
            <a:r>
              <a:rPr lang="en-US" sz="1200" kern="0">
                <a:solidFill>
                  <a:schemeClr val="tx1"/>
                </a:solidFill>
              </a:rPr>
              <a:t>martin.schneider@ait.ac.at | www.ait.ac.at</a:t>
            </a: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en-US" sz="1600" kern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109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0EEEFFE-FE14-C848-2375-B352FBFA1E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29937" y="1604796"/>
            <a:ext cx="7195166" cy="4297239"/>
          </a:xfrm>
        </p:spPr>
        <p:txBody>
          <a:bodyPr/>
          <a:lstStyle/>
          <a:p>
            <a:r>
              <a:rPr lang="de-DE" b="1" dirty="0" err="1"/>
              <a:t>Klimaresilienz</a:t>
            </a:r>
            <a:r>
              <a:rPr lang="de-DE" b="1" dirty="0"/>
              <a:t>-Handbuch für Schulen </a:t>
            </a:r>
          </a:p>
          <a:p>
            <a:pPr marL="1344613" lvl="1" indent="-177800"/>
            <a:r>
              <a:rPr lang="de-DE" sz="1600" b="1" dirty="0">
                <a:solidFill>
                  <a:schemeClr val="accent5"/>
                </a:solidFill>
              </a:rPr>
              <a:t>Möglichkeiten </a:t>
            </a:r>
            <a:r>
              <a:rPr lang="de-DE" sz="1600" dirty="0"/>
              <a:t>zur Steigerung der </a:t>
            </a:r>
            <a:r>
              <a:rPr lang="de-DE" sz="1600" dirty="0" err="1"/>
              <a:t>Klimaresilienz</a:t>
            </a:r>
            <a:r>
              <a:rPr lang="de-DE" sz="1600" dirty="0"/>
              <a:t> in der Schule</a:t>
            </a:r>
          </a:p>
          <a:p>
            <a:pPr marL="1344613" lvl="1" indent="-177800"/>
            <a:r>
              <a:rPr lang="de-DE" sz="1600" b="1" dirty="0">
                <a:solidFill>
                  <a:schemeClr val="accent5"/>
                </a:solidFill>
              </a:rPr>
              <a:t>Wissensaufbau</a:t>
            </a:r>
            <a:r>
              <a:rPr lang="de-DE" sz="1600" dirty="0"/>
              <a:t> zum Thema </a:t>
            </a:r>
            <a:r>
              <a:rPr lang="de-DE" sz="1600" dirty="0" err="1"/>
              <a:t>Klimaresilienz</a:t>
            </a:r>
            <a:r>
              <a:rPr lang="de-DE" sz="1600" dirty="0"/>
              <a:t> </a:t>
            </a:r>
          </a:p>
          <a:p>
            <a:pPr marL="1344613" lvl="1" indent="-177800"/>
            <a:r>
              <a:rPr lang="de-DE" sz="1600" dirty="0"/>
              <a:t>ergänzt durch </a:t>
            </a:r>
            <a:r>
              <a:rPr lang="de-DE" sz="1600" b="1" dirty="0">
                <a:solidFill>
                  <a:schemeClr val="accent5"/>
                </a:solidFill>
              </a:rPr>
              <a:t>Climate </a:t>
            </a:r>
            <a:r>
              <a:rPr lang="de-DE" sz="1600" b="1" dirty="0" err="1">
                <a:solidFill>
                  <a:schemeClr val="accent5"/>
                </a:solidFill>
              </a:rPr>
              <a:t>Readiness</a:t>
            </a:r>
            <a:r>
              <a:rPr lang="de-DE" sz="1600" b="1" dirty="0">
                <a:solidFill>
                  <a:schemeClr val="accent5"/>
                </a:solidFill>
              </a:rPr>
              <a:t> Check</a:t>
            </a:r>
          </a:p>
          <a:p>
            <a:pPr lvl="1"/>
            <a:endParaRPr lang="de-DE" sz="1600" dirty="0"/>
          </a:p>
          <a:p>
            <a:pPr lvl="1"/>
            <a:endParaRPr lang="de-DE" sz="1600" dirty="0"/>
          </a:p>
          <a:p>
            <a:pPr lvl="1"/>
            <a:endParaRPr lang="de-DE" sz="1600" dirty="0"/>
          </a:p>
          <a:p>
            <a:r>
              <a:rPr lang="de-DE" b="1" dirty="0"/>
              <a:t>Demo-Umsetzungen</a:t>
            </a:r>
            <a:r>
              <a:rPr lang="de-DE" dirty="0"/>
              <a:t> zur Steigerung der </a:t>
            </a:r>
            <a:r>
              <a:rPr lang="de-DE" dirty="0" err="1"/>
              <a:t>Klimaresilienz</a:t>
            </a:r>
            <a:endParaRPr lang="de-DE" dirty="0"/>
          </a:p>
          <a:p>
            <a:pPr marL="1344613" lvl="1" indent="-177800"/>
            <a:r>
              <a:rPr lang="de-DE" sz="1600" b="1" dirty="0">
                <a:solidFill>
                  <a:schemeClr val="accent5"/>
                </a:solidFill>
              </a:rPr>
              <a:t>Wirksamkeitsanalysen</a:t>
            </a:r>
            <a:r>
              <a:rPr lang="de-DE" sz="1600" dirty="0"/>
              <a:t> ausgewählter Maßnahmen</a:t>
            </a:r>
          </a:p>
          <a:p>
            <a:pPr marL="1344613" lvl="1" indent="-177800"/>
            <a:r>
              <a:rPr lang="de-DE" sz="1600" dirty="0"/>
              <a:t>Erfahrungssicherung für </a:t>
            </a:r>
            <a:r>
              <a:rPr lang="de-DE" sz="1600" b="1" dirty="0">
                <a:solidFill>
                  <a:schemeClr val="accent5"/>
                </a:solidFill>
              </a:rPr>
              <a:t>Übertragbarkeit</a:t>
            </a:r>
            <a:r>
              <a:rPr lang="de-DE" sz="1600" dirty="0"/>
              <a:t> und Wege in die Praxis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1BBD553-005F-BDB8-7B47-55F70393E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Projektziele und Ergebnisse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EAAE48-E36E-26EA-D943-78353DF6D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3344FEF-646F-6043-8A1D-69F5B8F02B1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pic>
        <p:nvPicPr>
          <p:cNvPr id="7" name="Grafik 6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9A617042-5970-04DC-34A7-1566552F0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3174" y="1233682"/>
            <a:ext cx="1711820" cy="1711820"/>
          </a:xfrm>
          <a:prstGeom prst="rect">
            <a:avLst/>
          </a:prstGeom>
        </p:spPr>
      </p:pic>
      <p:pic>
        <p:nvPicPr>
          <p:cNvPr id="10" name="Grafik 9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E3F8FA37-744F-FAE2-B266-EAC8DEC7D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3267" y="5221490"/>
            <a:ext cx="1361090" cy="1361090"/>
          </a:xfrm>
          <a:prstGeom prst="rect">
            <a:avLst/>
          </a:prstGeom>
        </p:spPr>
      </p:pic>
      <p:pic>
        <p:nvPicPr>
          <p:cNvPr id="12" name="Grafik 11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9BE8612B-F64F-312B-BA67-434FAA7AB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8403" y="3841016"/>
            <a:ext cx="1442516" cy="144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280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90D72E1-1BA1-3A83-15ED-122B8BF44764}"/>
              </a:ext>
            </a:extLst>
          </p:cNvPr>
          <p:cNvGrpSpPr/>
          <p:nvPr/>
        </p:nvGrpSpPr>
        <p:grpSpPr>
          <a:xfrm>
            <a:off x="6720840" y="1316766"/>
            <a:ext cx="5471160" cy="3331210"/>
            <a:chOff x="6720840" y="1316766"/>
            <a:chExt cx="5471160" cy="3331210"/>
          </a:xfrm>
        </p:grpSpPr>
        <p:pic>
          <p:nvPicPr>
            <p:cNvPr id="2050" name="Picture 2" descr="drawing of a Scientist sitting in a boat with just one ore, citizens on the shore ask him &quot;need a hand&quot; illustration by Frits Ahlefeldt">
              <a:extLst>
                <a:ext uri="{FF2B5EF4-FFF2-40B4-BE49-F238E27FC236}">
                  <a16:creationId xmlns:a16="http://schemas.microsoft.com/office/drawing/2014/main" id="{31C4FA76-9EEA-8CBF-2079-23938F566BF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296" b="22325"/>
            <a:stretch/>
          </p:blipFill>
          <p:spPr bwMode="auto">
            <a:xfrm>
              <a:off x="6720840" y="1316766"/>
              <a:ext cx="5471160" cy="31393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4150904A-665B-4275-91CD-C46B245B0C90}"/>
                </a:ext>
              </a:extLst>
            </p:cNvPr>
            <p:cNvSpPr txBox="1"/>
            <p:nvPr/>
          </p:nvSpPr>
          <p:spPr bwMode="auto">
            <a:xfrm>
              <a:off x="8119137" y="4456084"/>
              <a:ext cx="2254223" cy="191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indent="0">
                <a:spcBef>
                  <a:spcPts val="400"/>
                </a:spcBef>
                <a:buFont typeface="Arial" charset="0"/>
                <a:buNone/>
              </a:pPr>
              <a:r>
                <a:rPr lang="de-DE" sz="1200" i="1" kern="0">
                  <a:solidFill>
                    <a:schemeClr val="tx1"/>
                  </a:solidFill>
                </a:rPr>
                <a:t>Quelle: https://fritsahlefeldt.com/</a:t>
              </a:r>
              <a:endParaRPr lang="en-US" sz="1200" i="1" kern="0" err="1">
                <a:solidFill>
                  <a:schemeClr val="tx1"/>
                </a:solidFill>
              </a:endParaRPr>
            </a:p>
          </p:txBody>
        </p:sp>
      </p:grp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70B84AF-0E9A-13B5-7E89-042F6D4E42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2414" y="1604798"/>
            <a:ext cx="6533805" cy="3935078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Projektlaufzeit: </a:t>
            </a:r>
            <a:r>
              <a:rPr lang="de-DE" dirty="0"/>
              <a:t>01.09.2024 – 31.08.2027</a:t>
            </a:r>
          </a:p>
          <a:p>
            <a:pPr marL="0" indent="0">
              <a:buNone/>
            </a:pPr>
            <a:r>
              <a:rPr lang="de-DE" sz="1800" kern="0" dirty="0">
                <a:solidFill>
                  <a:schemeClr val="tx1"/>
                </a:solidFill>
              </a:rPr>
              <a:t>Forschungsförderungsprogramm „Sparkling Science 2.0“: </a:t>
            </a:r>
          </a:p>
          <a:p>
            <a:pPr marL="0" indent="0">
              <a:buNone/>
            </a:pPr>
            <a:r>
              <a:rPr lang="de-DE" sz="1800" kern="0" dirty="0">
                <a:solidFill>
                  <a:schemeClr val="tx1"/>
                </a:solidFill>
              </a:rPr>
              <a:t>„gefördert aus Mitteln des Bundesministeriums für Bildung, Wissenschaft und Forschung“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b="1" dirty="0"/>
              <a:t>Citizen-Science-Projekt:</a:t>
            </a:r>
          </a:p>
          <a:p>
            <a:r>
              <a:rPr lang="de-DE" sz="1800" dirty="0" err="1"/>
              <a:t>Schüler:innen</a:t>
            </a:r>
            <a:r>
              <a:rPr lang="de-DE" sz="1800" dirty="0"/>
              <a:t> werden </a:t>
            </a:r>
            <a:r>
              <a:rPr lang="de-DE" sz="1800" b="1" dirty="0">
                <a:solidFill>
                  <a:schemeClr val="accent5"/>
                </a:solidFill>
              </a:rPr>
              <a:t>aktiv in die Forschung einbezogen</a:t>
            </a:r>
          </a:p>
          <a:p>
            <a:r>
              <a:rPr lang="de-DE" sz="1800" kern="0" dirty="0">
                <a:solidFill>
                  <a:schemeClr val="tx1"/>
                </a:solidFill>
              </a:rPr>
              <a:t>ihr </a:t>
            </a:r>
            <a:r>
              <a:rPr lang="de-DE" sz="1800" b="1" dirty="0">
                <a:solidFill>
                  <a:schemeClr val="accent5"/>
                </a:solidFill>
              </a:rPr>
              <a:t>Wissen</a:t>
            </a:r>
            <a:r>
              <a:rPr lang="de-DE" sz="1800" kern="0" dirty="0">
                <a:solidFill>
                  <a:schemeClr val="tx1"/>
                </a:solidFill>
              </a:rPr>
              <a:t> und ihre </a:t>
            </a:r>
            <a:r>
              <a:rPr lang="de-DE" sz="1800" b="1" dirty="0">
                <a:solidFill>
                  <a:schemeClr val="accent5"/>
                </a:solidFill>
              </a:rPr>
              <a:t>Fähigkeiten</a:t>
            </a:r>
            <a:r>
              <a:rPr lang="de-DE" sz="1800" kern="0" dirty="0">
                <a:solidFill>
                  <a:schemeClr val="tx1"/>
                </a:solidFill>
              </a:rPr>
              <a:t> leisten einen wichtigen Beitrag zur Beantwortung der Forschungsfragen, deren Bearbeitung ohne sie nicht möglich wäre</a:t>
            </a:r>
          </a:p>
          <a:p>
            <a:r>
              <a:rPr lang="de-DE" sz="1800" dirty="0"/>
              <a:t>Nachhaltige Stärkung des </a:t>
            </a:r>
            <a:r>
              <a:rPr lang="de-DE" sz="1800" b="1" dirty="0">
                <a:solidFill>
                  <a:schemeClr val="accent5"/>
                </a:solidFill>
              </a:rPr>
              <a:t>Vertrauens in Wissenschaft</a:t>
            </a:r>
          </a:p>
          <a:p>
            <a:r>
              <a:rPr lang="de-DE" sz="1800" kern="0" dirty="0">
                <a:solidFill>
                  <a:schemeClr val="tx1"/>
                </a:solidFill>
              </a:rPr>
              <a:t>Brücke zwischen </a:t>
            </a:r>
            <a:r>
              <a:rPr lang="de-DE" sz="1800" b="1" dirty="0">
                <a:solidFill>
                  <a:schemeClr val="accent5"/>
                </a:solidFill>
              </a:rPr>
              <a:t>Forschung und Bildung</a:t>
            </a:r>
          </a:p>
          <a:p>
            <a:pPr marL="0" indent="0">
              <a:buNone/>
            </a:pPr>
            <a:endParaRPr lang="de-DE" sz="1800" kern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800" kern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800" kern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kern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A0E8612-3661-31BA-FB29-865A6282F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Projektrahmen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E2110B2-F70A-AE0C-A403-7B3217D3DE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C64C41-E839-F4C6-E6B5-2F7458B2089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3D01548-8E9B-E43B-10AC-A86EAD5C94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809" t="22926" r="30882" b="37005"/>
          <a:stretch/>
        </p:blipFill>
        <p:spPr>
          <a:xfrm>
            <a:off x="7649208" y="5734791"/>
            <a:ext cx="2374055" cy="720000"/>
          </a:xfrm>
          <a:prstGeom prst="rect">
            <a:avLst/>
          </a:prstGeom>
        </p:spPr>
      </p:pic>
      <p:pic>
        <p:nvPicPr>
          <p:cNvPr id="8" name="Grafik 7" descr="Ein Bild, das Text, Schrift, Kreis, Screenshot enthält.&#10;&#10;Automatisch generierte Beschreibung">
            <a:extLst>
              <a:ext uri="{FF2B5EF4-FFF2-40B4-BE49-F238E27FC236}">
                <a16:creationId xmlns:a16="http://schemas.microsoft.com/office/drawing/2014/main" id="{BD29FEBB-6E76-1C5F-9196-422071865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1075" y="5734791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86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55656C4-AA2C-D2E9-5A50-047777BBF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Motivation</a:t>
            </a:r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8F69BC1-1B95-6FF0-653F-AA7B951C0D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623"/>
          <a:stretch/>
        </p:blipFill>
        <p:spPr>
          <a:xfrm>
            <a:off x="704850" y="1636819"/>
            <a:ext cx="10782300" cy="377601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AEED339-1629-F623-CC76-15EF5035068B}"/>
              </a:ext>
            </a:extLst>
          </p:cNvPr>
          <p:cNvSpPr txBox="1"/>
          <p:nvPr/>
        </p:nvSpPr>
        <p:spPr bwMode="auto">
          <a:xfrm>
            <a:off x="1342417" y="6262899"/>
            <a:ext cx="9941668" cy="42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 dirty="0">
                <a:solidFill>
                  <a:schemeClr val="tx1"/>
                </a:solidFill>
              </a:rPr>
              <a:t>Quelle: Orlik A., </a:t>
            </a:r>
            <a:r>
              <a:rPr lang="de-DE" sz="1200" i="1" kern="0" dirty="0" err="1">
                <a:solidFill>
                  <a:schemeClr val="tx1"/>
                </a:solidFill>
              </a:rPr>
              <a:t>Rohrböck</a:t>
            </a:r>
            <a:r>
              <a:rPr lang="de-DE" sz="1200" i="1" kern="0" dirty="0">
                <a:solidFill>
                  <a:schemeClr val="tx1"/>
                </a:solidFill>
              </a:rPr>
              <a:t> A., Müller P., Tilg A.-M. (2024): Klimarückblick Wien 2023, Wien</a:t>
            </a:r>
          </a:p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 dirty="0">
                <a:solidFill>
                  <a:schemeClr val="tx1"/>
                </a:solidFill>
              </a:rPr>
              <a:t>© Klimastatusbericht Österreich 2023, Klimarückblick Wien, Hrsg. CCCA 2024</a:t>
            </a:r>
            <a:endParaRPr lang="en-US" sz="1200" i="1" kern="0" dirty="0">
              <a:solidFill>
                <a:schemeClr val="tx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20B6619-FD9C-11B0-CFB5-0AA16FA9A2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481"/>
          <a:stretch/>
        </p:blipFill>
        <p:spPr>
          <a:xfrm>
            <a:off x="817219" y="5412829"/>
            <a:ext cx="9113590" cy="78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683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0EEEFFE-FE14-C848-2375-B352FBFA1E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06967" y="1604797"/>
            <a:ext cx="10858115" cy="960107"/>
          </a:xfrm>
        </p:spPr>
        <p:txBody>
          <a:bodyPr/>
          <a:lstStyle/>
          <a:p>
            <a:r>
              <a:rPr lang="de-DE"/>
              <a:t>Steigende Anzahl an heißen Tagen führt zu zunehmender Belastung in Schulen</a:t>
            </a:r>
            <a:br>
              <a:rPr lang="de-DE"/>
            </a:br>
            <a:r>
              <a:rPr lang="de-DE" sz="1600" i="1"/>
              <a:t>„Speziell seit den 2000er-Jahren breiten sich die Hitzetage auch in die Übergangsmonate Mai und September aus.“</a:t>
            </a:r>
            <a:br>
              <a:rPr lang="de-DE" sz="1600" i="1"/>
            </a:br>
            <a:r>
              <a:rPr lang="de-DE" sz="1600" i="1"/>
              <a:t>(https://wien1x1.at/ogd-wetter/)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1BBD553-005F-BDB8-7B47-55F70393E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Motivation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EAAE48-E36E-26EA-D943-78353DF6D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3344FEF-646F-6043-8A1D-69F5B8F02B1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pic>
        <p:nvPicPr>
          <p:cNvPr id="9" name="Grafik 8" descr="Ein Bild, das Text, Screenshot, Diagramm, Reihe enthält.&#10;&#10;Automatisch generierte Beschreibung">
            <a:extLst>
              <a:ext uri="{FF2B5EF4-FFF2-40B4-BE49-F238E27FC236}">
                <a16:creationId xmlns:a16="http://schemas.microsoft.com/office/drawing/2014/main" id="{BE0C1116-77A9-E34B-F0A2-3815303BE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57" y="2799026"/>
            <a:ext cx="6074999" cy="324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0EAAB9A-E354-31FC-2587-63A77135C3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34277" y="2799026"/>
            <a:ext cx="6074998" cy="323999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ED0CFC2-F96B-6634-2071-C255B9CD0DCC}"/>
              </a:ext>
            </a:extLst>
          </p:cNvPr>
          <p:cNvSpPr/>
          <p:nvPr/>
        </p:nvSpPr>
        <p:spPr bwMode="auto">
          <a:xfrm>
            <a:off x="655781" y="4080380"/>
            <a:ext cx="4572000" cy="406800"/>
          </a:xfrm>
          <a:prstGeom prst="rect">
            <a:avLst/>
          </a:prstGeom>
          <a:noFill/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7F008E5-633B-B910-5224-E0AD69BD4899}"/>
              </a:ext>
            </a:extLst>
          </p:cNvPr>
          <p:cNvSpPr/>
          <p:nvPr/>
        </p:nvSpPr>
        <p:spPr bwMode="auto">
          <a:xfrm>
            <a:off x="6625001" y="4077999"/>
            <a:ext cx="4572000" cy="406800"/>
          </a:xfrm>
          <a:prstGeom prst="rect">
            <a:avLst/>
          </a:prstGeom>
          <a:noFill/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6493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0EEEFFE-FE14-C848-2375-B352FBFA1E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42720" y="2079056"/>
            <a:ext cx="9914544" cy="4626543"/>
          </a:xfrm>
        </p:spPr>
        <p:txBody>
          <a:bodyPr numCol="2"/>
          <a:lstStyle/>
          <a:p>
            <a:pPr>
              <a:spcBef>
                <a:spcPts val="2400"/>
              </a:spcBef>
            </a:pPr>
            <a:r>
              <a:rPr lang="de-DE" sz="1600" b="1">
                <a:solidFill>
                  <a:schemeClr val="accent5"/>
                </a:solidFill>
              </a:rPr>
              <a:t>Status Quo Analyse</a:t>
            </a:r>
            <a:r>
              <a:rPr lang="de-DE" sz="1600"/>
              <a:t>: Befragungen der Partnerschulen zur aktuellen Hitzebetroffenheit</a:t>
            </a:r>
          </a:p>
          <a:p>
            <a:pPr>
              <a:spcBef>
                <a:spcPts val="2400"/>
              </a:spcBef>
            </a:pPr>
            <a:r>
              <a:rPr lang="de-DE" sz="1600" b="1">
                <a:solidFill>
                  <a:schemeClr val="accent5"/>
                </a:solidFill>
              </a:rPr>
              <a:t>Workshops</a:t>
            </a:r>
            <a:r>
              <a:rPr lang="de-DE" sz="1600"/>
              <a:t> mit </a:t>
            </a:r>
            <a:r>
              <a:rPr lang="de-DE" sz="1600" err="1"/>
              <a:t>Schüler:innen</a:t>
            </a:r>
            <a:r>
              <a:rPr lang="de-DE" sz="1600"/>
              <a:t> und </a:t>
            </a:r>
            <a:r>
              <a:rPr lang="de-DE" sz="1600" err="1"/>
              <a:t>Lehrer:innen</a:t>
            </a:r>
            <a:r>
              <a:rPr lang="de-DE" sz="1600"/>
              <a:t> zur Entwicklung von Maßnahmen zur Steigerung der </a:t>
            </a:r>
            <a:r>
              <a:rPr lang="de-DE" sz="1600" err="1"/>
              <a:t>Klimaresilienz</a:t>
            </a:r>
            <a:r>
              <a:rPr lang="de-DE" sz="1600"/>
              <a:t> </a:t>
            </a:r>
          </a:p>
          <a:p>
            <a:pPr>
              <a:spcBef>
                <a:spcPts val="2400"/>
              </a:spcBef>
            </a:pPr>
            <a:r>
              <a:rPr lang="de-DE" sz="1600" b="1">
                <a:solidFill>
                  <a:schemeClr val="accent5"/>
                </a:solidFill>
              </a:rPr>
              <a:t>Mikroklimatische Simulation</a:t>
            </a:r>
            <a:r>
              <a:rPr lang="de-DE" sz="1600">
                <a:solidFill>
                  <a:schemeClr val="accent5"/>
                </a:solidFill>
              </a:rPr>
              <a:t> </a:t>
            </a:r>
            <a:r>
              <a:rPr lang="de-DE" sz="1600"/>
              <a:t>des Außenraums des Schulgeländes </a:t>
            </a:r>
          </a:p>
          <a:p>
            <a:pPr>
              <a:spcBef>
                <a:spcPts val="2400"/>
              </a:spcBef>
            </a:pPr>
            <a:r>
              <a:rPr lang="de-DE" sz="1600" b="1">
                <a:solidFill>
                  <a:schemeClr val="accent5"/>
                </a:solidFill>
              </a:rPr>
              <a:t>Messungen</a:t>
            </a:r>
            <a:r>
              <a:rPr lang="de-DE" sz="1600"/>
              <a:t> mikroklimatologischer Parameter am Schulgelände </a:t>
            </a:r>
          </a:p>
          <a:p>
            <a:pPr>
              <a:spcBef>
                <a:spcPts val="2400"/>
              </a:spcBef>
            </a:pPr>
            <a:r>
              <a:rPr lang="de-DE" sz="1600" b="1" err="1">
                <a:solidFill>
                  <a:schemeClr val="accent5"/>
                </a:solidFill>
              </a:rPr>
              <a:t>Drohnenbefliegung</a:t>
            </a:r>
            <a:r>
              <a:rPr lang="de-DE" sz="1600"/>
              <a:t> zur Messung der Oberflächentemperatur und Verifikation mikroklimatischer Simulationen</a:t>
            </a:r>
          </a:p>
          <a:p>
            <a:pPr>
              <a:spcBef>
                <a:spcPts val="1200"/>
              </a:spcBef>
            </a:pPr>
            <a:endParaRPr lang="de-DE" sz="1600"/>
          </a:p>
          <a:p>
            <a:pPr>
              <a:spcBef>
                <a:spcPts val="1200"/>
              </a:spcBef>
            </a:pPr>
            <a:r>
              <a:rPr lang="de-DE" sz="1600"/>
              <a:t>Entwicklung von </a:t>
            </a:r>
            <a:r>
              <a:rPr lang="de-DE" sz="1600" b="1">
                <a:solidFill>
                  <a:schemeClr val="accent5"/>
                </a:solidFill>
              </a:rPr>
              <a:t>Freiraumgestaltungskonzepten</a:t>
            </a:r>
            <a:r>
              <a:rPr lang="de-DE" sz="1600"/>
              <a:t> durch </a:t>
            </a:r>
            <a:r>
              <a:rPr lang="de-DE" sz="1600" err="1"/>
              <a:t>Schüler:innen</a:t>
            </a:r>
            <a:r>
              <a:rPr lang="de-DE" sz="1600"/>
              <a:t> und anschließende Simulation der Auswirkungen</a:t>
            </a:r>
          </a:p>
          <a:p>
            <a:pPr>
              <a:spcBef>
                <a:spcPts val="1200"/>
              </a:spcBef>
            </a:pPr>
            <a:r>
              <a:rPr lang="de-DE" sz="1600"/>
              <a:t>Gemeinsame </a:t>
            </a:r>
            <a:r>
              <a:rPr lang="de-DE" sz="1600" b="1">
                <a:solidFill>
                  <a:schemeClr val="accent5"/>
                </a:solidFill>
              </a:rPr>
              <a:t>Umsetzung</a:t>
            </a:r>
            <a:r>
              <a:rPr lang="de-DE" sz="1600"/>
              <a:t> von Maßnahmen im Rahmen finanzieller, </a:t>
            </a:r>
            <a:r>
              <a:rPr lang="de-DE" sz="1600" err="1"/>
              <a:t>organistorischer</a:t>
            </a:r>
            <a:r>
              <a:rPr lang="de-DE" sz="1600"/>
              <a:t> und rechtlicher Möglichkeiten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1BBD553-005F-BDB8-7B47-55F70393E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Methoden und Forschungsarbeiten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EAAE48-E36E-26EA-D943-78353DF6D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pic>
        <p:nvPicPr>
          <p:cNvPr id="7" name="Grafik 6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413D35D1-62BF-5BB8-8137-279BF0438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23" y="1566850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9" name="Grafik 8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68048FFE-F78D-82F9-BC1B-C8C5954D5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23" y="2764855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11" name="Grafik 10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0E5EE164-AD8B-698C-D2B5-955F3B77F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223" y="4723613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13" name="Grafik 12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D3F9DE1A-C5BE-E296-05F9-601B5B5D0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223" y="5671101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15" name="Grafik 14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7E76F93D-C1D0-A3DA-89C3-F6C1E24022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223" y="3754394"/>
            <a:ext cx="900000" cy="90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4558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03E50665-795C-402A-A516-5F7A34D21C03}"/>
              </a:ext>
            </a:extLst>
          </p:cNvPr>
          <p:cNvSpPr/>
          <p:nvPr/>
        </p:nvSpPr>
        <p:spPr bwMode="auto">
          <a:xfrm>
            <a:off x="1688123" y="2784276"/>
            <a:ext cx="4638249" cy="9701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0EEEFFE-FE14-C848-2375-B352FBFA1E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42720" y="2079056"/>
            <a:ext cx="9914544" cy="4626543"/>
          </a:xfrm>
        </p:spPr>
        <p:txBody>
          <a:bodyPr numCol="2"/>
          <a:lstStyle/>
          <a:p>
            <a:pPr>
              <a:spcBef>
                <a:spcPts val="2400"/>
              </a:spcBef>
            </a:pPr>
            <a:r>
              <a:rPr lang="de-DE" sz="1600" b="1" dirty="0">
                <a:solidFill>
                  <a:schemeClr val="accent5"/>
                </a:solidFill>
              </a:rPr>
              <a:t>Status Quo Analyse</a:t>
            </a:r>
            <a:r>
              <a:rPr lang="de-DE" sz="1600" dirty="0"/>
              <a:t>: Befragungen der Partnerschulen zur aktuellen Hitzebetroffenheit</a:t>
            </a:r>
          </a:p>
          <a:p>
            <a:pPr>
              <a:spcBef>
                <a:spcPts val="2400"/>
              </a:spcBef>
            </a:pPr>
            <a:r>
              <a:rPr lang="de-DE" sz="1600" b="1" dirty="0">
                <a:solidFill>
                  <a:schemeClr val="accent5"/>
                </a:solidFill>
              </a:rPr>
              <a:t>Workshops</a:t>
            </a:r>
            <a:r>
              <a:rPr lang="de-DE" sz="1600" dirty="0"/>
              <a:t> mit </a:t>
            </a:r>
            <a:r>
              <a:rPr lang="de-DE" sz="1600" dirty="0" err="1"/>
              <a:t>Schüler:innen</a:t>
            </a:r>
            <a:r>
              <a:rPr lang="de-DE" sz="1600" dirty="0"/>
              <a:t> und </a:t>
            </a:r>
            <a:r>
              <a:rPr lang="de-DE" sz="1600" dirty="0" err="1"/>
              <a:t>Lehrer:innen</a:t>
            </a:r>
            <a:r>
              <a:rPr lang="de-DE" sz="1600" dirty="0"/>
              <a:t> zur Entwicklung von Maßnahmen zur Steigerung der </a:t>
            </a:r>
            <a:r>
              <a:rPr lang="de-DE" sz="1600" dirty="0" err="1"/>
              <a:t>Klimaresilienz</a:t>
            </a:r>
            <a:r>
              <a:rPr lang="de-DE" sz="1600" dirty="0"/>
              <a:t> </a:t>
            </a:r>
          </a:p>
          <a:p>
            <a:pPr>
              <a:spcBef>
                <a:spcPts val="2400"/>
              </a:spcBef>
            </a:pPr>
            <a:r>
              <a:rPr lang="de-DE" sz="1600" b="1" dirty="0">
                <a:solidFill>
                  <a:schemeClr val="accent5"/>
                </a:solidFill>
              </a:rPr>
              <a:t>Mikroklimatische Simulation</a:t>
            </a:r>
            <a:r>
              <a:rPr lang="de-DE" sz="1600" dirty="0">
                <a:solidFill>
                  <a:schemeClr val="accent5"/>
                </a:solidFill>
              </a:rPr>
              <a:t> </a:t>
            </a:r>
            <a:r>
              <a:rPr lang="de-DE" sz="1600" dirty="0"/>
              <a:t>des Außenraums des Schulgeländes </a:t>
            </a:r>
          </a:p>
          <a:p>
            <a:pPr>
              <a:spcBef>
                <a:spcPts val="2400"/>
              </a:spcBef>
            </a:pPr>
            <a:r>
              <a:rPr lang="de-DE" sz="1600" b="1" dirty="0">
                <a:solidFill>
                  <a:schemeClr val="accent5"/>
                </a:solidFill>
              </a:rPr>
              <a:t>Messungen</a:t>
            </a:r>
            <a:r>
              <a:rPr lang="de-DE" sz="1600" dirty="0"/>
              <a:t> mikroklimatologischer Parameter am Schulgelände </a:t>
            </a:r>
          </a:p>
          <a:p>
            <a:pPr>
              <a:spcBef>
                <a:spcPts val="2400"/>
              </a:spcBef>
            </a:pPr>
            <a:r>
              <a:rPr lang="de-DE" sz="1600" b="1" dirty="0" err="1">
                <a:solidFill>
                  <a:schemeClr val="accent5"/>
                </a:solidFill>
              </a:rPr>
              <a:t>Drohnenbefliegung</a:t>
            </a:r>
            <a:r>
              <a:rPr lang="de-DE" sz="1600" dirty="0"/>
              <a:t> zur Messung der Oberflächentemperatur und Verifikation mikroklimatischer Simulationen</a:t>
            </a:r>
          </a:p>
          <a:p>
            <a:pPr>
              <a:spcBef>
                <a:spcPts val="1200"/>
              </a:spcBef>
            </a:pPr>
            <a:endParaRPr lang="de-DE" sz="1600" dirty="0"/>
          </a:p>
          <a:p>
            <a:pPr>
              <a:spcBef>
                <a:spcPts val="1200"/>
              </a:spcBef>
            </a:pPr>
            <a:r>
              <a:rPr lang="de-DE" sz="1600" dirty="0"/>
              <a:t>Entwicklung von </a:t>
            </a:r>
            <a:r>
              <a:rPr lang="de-DE" sz="1600" b="1" dirty="0">
                <a:solidFill>
                  <a:schemeClr val="accent5"/>
                </a:solidFill>
              </a:rPr>
              <a:t>Freiraumgestaltungskonzepten</a:t>
            </a:r>
            <a:r>
              <a:rPr lang="de-DE" sz="1600" dirty="0"/>
              <a:t> durch </a:t>
            </a:r>
            <a:r>
              <a:rPr lang="de-DE" sz="1600" dirty="0" err="1"/>
              <a:t>Schüler:innen</a:t>
            </a:r>
            <a:r>
              <a:rPr lang="de-DE" sz="1600" dirty="0"/>
              <a:t> und anschließende Simulation der Auswirkungen</a:t>
            </a:r>
          </a:p>
          <a:p>
            <a:pPr>
              <a:spcBef>
                <a:spcPts val="1200"/>
              </a:spcBef>
            </a:pPr>
            <a:r>
              <a:rPr lang="de-DE" sz="1600" dirty="0"/>
              <a:t>Gemeinsame </a:t>
            </a:r>
            <a:r>
              <a:rPr lang="de-DE" sz="1600" b="1" dirty="0">
                <a:solidFill>
                  <a:schemeClr val="accent5"/>
                </a:solidFill>
              </a:rPr>
              <a:t>Umsetzung</a:t>
            </a:r>
            <a:r>
              <a:rPr lang="de-DE" sz="1600" dirty="0"/>
              <a:t> von Maßnahmen im Rahmen finanzieller, </a:t>
            </a:r>
            <a:r>
              <a:rPr lang="de-DE" sz="1600" dirty="0" err="1"/>
              <a:t>organistorischer</a:t>
            </a:r>
            <a:r>
              <a:rPr lang="de-DE" sz="1600" dirty="0"/>
              <a:t> und rechtlicher Möglichkeiten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1BBD553-005F-BDB8-7B47-55F70393E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Methoden und Forschungsarbeiten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EAAE48-E36E-26EA-D943-78353DF6D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pic>
        <p:nvPicPr>
          <p:cNvPr id="7" name="Grafik 6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413D35D1-62BF-5BB8-8137-279BF0438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23" y="1566850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9" name="Grafik 8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68048FFE-F78D-82F9-BC1B-C8C5954D5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23" y="2764855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11" name="Grafik 10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0E5EE164-AD8B-698C-D2B5-955F3B77F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223" y="4723613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13" name="Grafik 12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D3F9DE1A-C5BE-E296-05F9-601B5B5D0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223" y="5671101"/>
            <a:ext cx="900000" cy="900000"/>
          </a:xfrm>
          <a:prstGeom prst="rect">
            <a:avLst/>
          </a:prstGeom>
          <a:ln>
            <a:noFill/>
          </a:ln>
        </p:spPr>
      </p:pic>
      <p:pic>
        <p:nvPicPr>
          <p:cNvPr id="15" name="Grafik 14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7E76F93D-C1D0-A3DA-89C3-F6C1E24022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223" y="3754394"/>
            <a:ext cx="900000" cy="90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305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52F46AA-9DC1-CCFB-87C5-7522703A3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Kleines Klimaglossar</a:t>
            </a:r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98256A-5674-0D05-2C32-F60BC31E1F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B1980B9-1D35-7999-CCC6-59FEEB71981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F36B4F74-2901-1B4A-A15E-8C1388FF047B}" type="datetime1">
              <a:rPr lang="en-GB" smtClean="0"/>
              <a:pPr>
                <a:defRPr/>
              </a:pPr>
              <a:t>03/03/2026</a:t>
            </a:fld>
            <a:endParaRPr lang="en-GB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6D46B1D-E940-B0F7-B3F1-071B5CF9FE12}"/>
              </a:ext>
            </a:extLst>
          </p:cNvPr>
          <p:cNvSpPr txBox="1"/>
          <p:nvPr/>
        </p:nvSpPr>
        <p:spPr bwMode="auto">
          <a:xfrm>
            <a:off x="704579" y="5605290"/>
            <a:ext cx="994166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1200" i="1" kern="0">
                <a:solidFill>
                  <a:schemeClr val="tx1"/>
                </a:solidFill>
              </a:rPr>
              <a:t>Eigene Darstellung nach www.umweltbundesamt.at</a:t>
            </a:r>
            <a:endParaRPr lang="en-US" sz="1200" i="1" kern="0" err="1">
              <a:solidFill>
                <a:schemeClr val="tx1"/>
              </a:solidFill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7A49E72B-6008-468B-B8DA-5A158AA24793}"/>
              </a:ext>
            </a:extLst>
          </p:cNvPr>
          <p:cNvSpPr/>
          <p:nvPr/>
        </p:nvSpPr>
        <p:spPr bwMode="auto">
          <a:xfrm>
            <a:off x="523875" y="2064305"/>
            <a:ext cx="3257550" cy="2867025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87C5DCE8-5E3B-8FD9-A98F-694B98BD5368}"/>
              </a:ext>
            </a:extLst>
          </p:cNvPr>
          <p:cNvSpPr/>
          <p:nvPr/>
        </p:nvSpPr>
        <p:spPr bwMode="auto">
          <a:xfrm>
            <a:off x="838200" y="2263927"/>
            <a:ext cx="2628900" cy="67627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Klimaschutz</a:t>
            </a:r>
            <a:endParaRPr kumimoji="0" lang="en-US" sz="1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6646F44-23EB-F872-85C7-41C326C93157}"/>
              </a:ext>
            </a:extLst>
          </p:cNvPr>
          <p:cNvSpPr txBox="1"/>
          <p:nvPr/>
        </p:nvSpPr>
        <p:spPr bwMode="auto">
          <a:xfrm>
            <a:off x="385019" y="3023667"/>
            <a:ext cx="3535262" cy="168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bekämpft die Ursachen des Klimawandels</a:t>
            </a: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=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Maßnahmen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, um die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Reduktion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von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Treibhausgasemissionen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zu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erreichen</a:t>
            </a:r>
            <a:endParaRPr lang="en-US" sz="1400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en-US" sz="1600" kern="0" err="1">
              <a:solidFill>
                <a:schemeClr val="tx1"/>
              </a:solidFill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CD7F66D-84BB-2AF1-DF87-4155157AD239}"/>
              </a:ext>
            </a:extLst>
          </p:cNvPr>
          <p:cNvSpPr/>
          <p:nvPr/>
        </p:nvSpPr>
        <p:spPr bwMode="auto">
          <a:xfrm>
            <a:off x="4234606" y="2064305"/>
            <a:ext cx="3257550" cy="286702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BB0A7E0-C06B-894F-8A10-84DDB06C4978}"/>
              </a:ext>
            </a:extLst>
          </p:cNvPr>
          <p:cNvSpPr/>
          <p:nvPr/>
        </p:nvSpPr>
        <p:spPr bwMode="auto">
          <a:xfrm>
            <a:off x="4548931" y="2263927"/>
            <a:ext cx="2628900" cy="67627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Klimaanpassung</a:t>
            </a:r>
            <a:endParaRPr kumimoji="0" lang="en-US" sz="1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B1202AB-D484-DF21-EF02-98E85FFD9819}"/>
              </a:ext>
            </a:extLst>
          </p:cNvPr>
          <p:cNvSpPr txBox="1"/>
          <p:nvPr/>
        </p:nvSpPr>
        <p:spPr bwMode="auto">
          <a:xfrm>
            <a:off x="4095750" y="3023667"/>
            <a:ext cx="3535262" cy="168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bekämpft die Folgen des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Klimawandels</a:t>
            </a: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=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Maßnahmen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, um die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unvermeidbaren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Folgen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des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Klimawandels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zu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bewältigen</a:t>
            </a:r>
            <a:endParaRPr lang="en-US" sz="1400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en-US" sz="1600" kern="0" err="1">
              <a:solidFill>
                <a:schemeClr val="tx1"/>
              </a:solidFill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808A9A3C-4833-F4DC-3696-53B4BAE4432C}"/>
              </a:ext>
            </a:extLst>
          </p:cNvPr>
          <p:cNvSpPr/>
          <p:nvPr/>
        </p:nvSpPr>
        <p:spPr bwMode="auto">
          <a:xfrm>
            <a:off x="8084193" y="2064305"/>
            <a:ext cx="3257550" cy="28670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>
              <a:ln>
                <a:noFill/>
              </a:ln>
              <a:solidFill>
                <a:srgbClr val="666369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20AB6BFC-9724-ED3A-CC1A-6340F1E02364}"/>
              </a:ext>
            </a:extLst>
          </p:cNvPr>
          <p:cNvSpPr/>
          <p:nvPr/>
        </p:nvSpPr>
        <p:spPr bwMode="auto">
          <a:xfrm>
            <a:off x="8398518" y="2263927"/>
            <a:ext cx="2628900" cy="67627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1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Klimaresilienz</a:t>
            </a:r>
            <a:endParaRPr kumimoji="0" lang="en-US" sz="1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F4D7DD0-3490-C8E1-597D-8F67F0333802}"/>
              </a:ext>
            </a:extLst>
          </p:cNvPr>
          <p:cNvSpPr txBox="1"/>
          <p:nvPr/>
        </p:nvSpPr>
        <p:spPr bwMode="auto">
          <a:xfrm>
            <a:off x="7945337" y="3023667"/>
            <a:ext cx="3535262" cy="119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beschreibt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die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Fähigkeit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eines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Systems, die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Folgen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der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Erderwärmung</a:t>
            </a:r>
            <a:r>
              <a:rPr lang="en-US" sz="1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1400" err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auszuhalten</a:t>
            </a:r>
            <a:endParaRPr lang="en-US" sz="1400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en-US" sz="1600" kern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229425"/>
      </p:ext>
    </p:extLst>
  </p:cSld>
  <p:clrMapOvr>
    <a:masterClrMapping/>
  </p:clrMapOvr>
</p:sld>
</file>

<file path=ppt/theme/theme1.xml><?xml version="1.0" encoding="utf-8"?>
<a:theme xmlns:a="http://schemas.openxmlformats.org/drawingml/2006/main" name="AIT_Power_Point_Vorlage-1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000" b="0" i="0" u="none" strike="noStrike" cap="none" normalizeH="0" baseline="0">
            <a:ln>
              <a:noFill/>
            </a:ln>
            <a:solidFill>
              <a:srgbClr val="666369"/>
            </a:solidFill>
            <a:effectLst/>
            <a:latin typeface="Arial" pitchFamily="-65" charset="0"/>
            <a:ea typeface="ＭＳ Ｐゴシック" pitchFamily="-65" charset="-128"/>
            <a:cs typeface="ＭＳ Ｐゴシック" pitchFamily="-65" charset="-128"/>
          </a:defRPr>
        </a:defPPr>
      </a:lstStyle>
    </a:spDef>
    <a:lnDef>
      <a:spPr bwMode="auto">
        <a:noFill/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  <a:ext uri="{FAA26D3D-D897-4be2-8F04-BA451C77F1D7}">
            <ma14:placeholderFlag xmlns:ma14="http://schemas.microsoft.com/office/mac/drawingml/2011/main" xmlns="" val="1"/>
          </a:ext>
        </a:extLst>
      </a:spPr>
      <a:bodyPr vert="horz" wrap="square" lIns="0" tIns="0" rIns="0" bIns="0" numCol="1" rtlCol="0" anchor="t" anchorCtr="0" compatLnSpc="1">
        <a:prstTxWarp prst="textNoShape">
          <a:avLst/>
        </a:prstTxWarp>
        <a:spAutoFit/>
      </a:bodyPr>
      <a:lstStyle>
        <a:defPPr indent="0">
          <a:spcBef>
            <a:spcPts val="400"/>
          </a:spcBef>
          <a:buFont typeface="Arial" charset="0"/>
          <a:buNone/>
          <a:defRPr sz="1600" kern="0" dirty="0" err="1" smtClean="0">
            <a:solidFill>
              <a:schemeClr val="tx1"/>
            </a:solidFill>
          </a:defRPr>
        </a:defPPr>
      </a:lstStyle>
    </a:txDef>
  </a:objectDefaults>
  <a:extraClrSchemeLst>
    <a:extraClrScheme>
      <a:clrScheme name="ARC_BasisPPT_Vorl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454545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454545"/>
        </a:accent6>
        <a:hlink>
          <a:srgbClr val="A6173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IT_PPTMaster_16zu9_EN_170216" id="{1B95EC1C-B472-450A-8903-C98D4969BD52}" vid="{33B5C33D-DA2D-4FC3-AD9E-3EDC816E9345}"/>
    </a:ext>
  </a:ext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72b1b19-ee9e-4116-bb32-94aa1218b60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E637ADCCE6E34492C339C437F01400" ma:contentTypeVersion="11" ma:contentTypeDescription="Create a new document." ma:contentTypeScope="" ma:versionID="64d70edbec218fc17a690289c00174fa">
  <xsd:schema xmlns:xsd="http://www.w3.org/2001/XMLSchema" xmlns:xs="http://www.w3.org/2001/XMLSchema" xmlns:p="http://schemas.microsoft.com/office/2006/metadata/properties" xmlns:ns2="a72b1b19-ee9e-4116-bb32-94aa1218b60c" targetNamespace="http://schemas.microsoft.com/office/2006/metadata/properties" ma:root="true" ma:fieldsID="d841e7dad00f0e457f6c7e7acd2fa775" ns2:_="">
    <xsd:import namespace="a72b1b19-ee9e-4116-bb32-94aa1218b6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2b1b19-ee9e-4116-bb32-94aa1218b6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d4a4384-8771-4db4-a8b8-df0fba6cdf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0BE13E-F1AB-4CB3-89B5-44870E05251F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a72b1b19-ee9e-4116-bb32-94aa1218b60c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2BB42DA-3942-43E2-A7CC-0E824A0F93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2b1b19-ee9e-4116-bb32-94aa1218b6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B1BDF5-1684-495A-B2A4-58B7A7326F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815</Words>
  <Application>Microsoft Office PowerPoint</Application>
  <PresentationFormat>Widescreen</PresentationFormat>
  <Paragraphs>203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Wingdings</vt:lpstr>
      <vt:lpstr>AIT_Power_Point_Vorlage-1</vt:lpstr>
      <vt:lpstr>Climate Ready Schools</vt:lpstr>
      <vt:lpstr>Projektteam</vt:lpstr>
      <vt:lpstr>Projektziele und Ergebnisse</vt:lpstr>
      <vt:lpstr>Projektrahmen</vt:lpstr>
      <vt:lpstr>Motivation</vt:lpstr>
      <vt:lpstr>Motivation</vt:lpstr>
      <vt:lpstr>Methoden und Forschungsarbeiten</vt:lpstr>
      <vt:lpstr>Methoden und Forschungsarbeiten</vt:lpstr>
      <vt:lpstr>Kleines Klimaglossar</vt:lpstr>
      <vt:lpstr>Kleines Klimaglossar</vt:lpstr>
      <vt:lpstr>Ergebnisse der Umfrage</vt:lpstr>
      <vt:lpstr>Ergebnisse der Umfrage</vt:lpstr>
      <vt:lpstr>Ergebnisse der Umfrage</vt:lpstr>
      <vt:lpstr>Ergebnisse der Umfrage</vt:lpstr>
      <vt:lpstr>Ergebnisse der Umfrage</vt:lpstr>
      <vt:lpstr>Ergebnisse der Umfrage</vt:lpstr>
      <vt:lpstr>Ergebnisse der Umfrage</vt:lpstr>
      <vt:lpstr>PowerPoint Presentation</vt:lpstr>
      <vt:lpstr>Turnierfrage</vt:lpstr>
      <vt:lpstr>PowerPoint Presentation</vt:lpstr>
      <vt:lpstr>Turnierfrage</vt:lpstr>
      <vt:lpstr>Turnierfrage</vt:lpstr>
      <vt:lpstr>PowerPoint Presentation</vt:lpstr>
      <vt:lpstr>Praktischer Teil: Entwicklung von Maßnahmen  zur Steigerung der Hitzeresilienz</vt:lpstr>
      <vt:lpstr>Dankeschön!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Austrian Institute  of Technology</dc:title>
  <dc:creator>Spirit Software</dc:creator>
  <cp:lastModifiedBy>Schneider Martin</cp:lastModifiedBy>
  <cp:revision>70</cp:revision>
  <cp:lastPrinted>2016-12-29T10:32:45Z</cp:lastPrinted>
  <dcterms:created xsi:type="dcterms:W3CDTF">2016-12-27T07:56:53Z</dcterms:created>
  <dcterms:modified xsi:type="dcterms:W3CDTF">2026-03-03T08:17:32Z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0x01010015E637ADCCE6E34492C339C437F01400</vt:lpwstr>
  </property>
  <property fmtid="{D5CDD505-2E9C-101B-9397-08002B2CF9AE}" pid="3" name="MediaServiceImageTags">
    <vt:lpwstr/>
  </property>
</Properties>
</file>